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5953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6667" autoAdjust="0"/>
    <p:restoredTop sz="94660"/>
  </p:normalViewPr>
  <p:slideViewPr>
    <p:cSldViewPr snapToGrid="0">
      <p:cViewPr>
        <p:scale>
          <a:sx n="81" d="100"/>
          <a:sy n="81" d="100"/>
        </p:scale>
        <p:origin x="-228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tableStyles" Target="tableStyles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2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F532F96-6061-4264-9711-69F50AFD7E78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104882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82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2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1362E0A4-A5CF-481A-9581-B5EF5802024E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07D292D-4979-4C22-AA6B-DF12AA8C29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B02BDBB9-88E7-460D-BCDD-3588CF1EE79E}" type="slidenum">
              <a:rPr lang="ru-RU" smtClean="0">
                <a:latin typeface="Tahoma" pitchFamily="34" charset="0"/>
              </a:rPr>
              <a:t>25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80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07D292D-4979-4C22-AA6B-DF12AA8C298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26BFE81F-60E8-4348-A071-4F57CDE25E2C}" type="slidenum">
              <a:rPr lang="ru-RU" smtClean="0">
                <a:latin typeface="Tahoma" pitchFamily="34" charset="0"/>
              </a:rPr>
              <a:t>13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34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C3CBF029-EBC8-4D7A-9AA8-F900A4B51CFB}" type="slidenum">
              <a:rPr lang="ru-RU" smtClean="0">
                <a:latin typeface="Tahoma" pitchFamily="34" charset="0"/>
              </a:rPr>
              <a:t>15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39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1FED17C0-CAAC-4FFA-94A7-030943F5F986}" type="slidenum">
              <a:rPr lang="ru-RU" smtClean="0">
                <a:latin typeface="Tahoma" pitchFamily="34" charset="0"/>
              </a:rPr>
              <a:t>16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44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4ED818D6-990E-4FE3-9DD0-A42BDE87D743}" type="slidenum">
              <a:rPr lang="ru-RU" smtClean="0">
                <a:latin typeface="Tahoma" pitchFamily="34" charset="0"/>
              </a:rPr>
              <a:t>17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49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B6FC5755-E555-40E0-BC88-8508934B90CD}" type="slidenum">
              <a:rPr lang="ru-RU" smtClean="0">
                <a:latin typeface="Tahoma" pitchFamily="34" charset="0"/>
              </a:rPr>
              <a:t>21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58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6229BBA9-DA74-405E-86C8-BF5D4DCFD259}" type="slidenum">
              <a:rPr lang="ru-RU" smtClean="0">
                <a:latin typeface="Tahoma" pitchFamily="34" charset="0"/>
              </a:rPr>
              <a:t>22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63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B9EEFFBE-7206-4C69-8EF6-831DC68240EF}" type="slidenum">
              <a:rPr lang="ru-RU" smtClean="0">
                <a:latin typeface="Tahoma" pitchFamily="34" charset="0"/>
              </a:rPr>
              <a:t>23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68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p>
            <a:fld id="{B02BDBB9-88E7-460D-BCDD-3588CF1EE79E}" type="slidenum">
              <a:rPr lang="ru-RU" smtClean="0">
                <a:latin typeface="Tahoma" pitchFamily="34" charset="0"/>
              </a:rPr>
              <a:t>24</a:t>
            </a:fld>
            <a:endParaRPr lang="ru-RU" smtClean="0">
              <a:latin typeface="Tahoma" pitchFamily="34" charset="0"/>
            </a:endParaRPr>
          </a:p>
        </p:txBody>
      </p:sp>
      <p:sp>
        <p:nvSpPr>
          <p:cNvPr id="1048674" name="Rectangle 2"/>
          <p:cNvSpPr>
            <a:spLocks noChangeAspect="1" noRot="1" noGrp="1" noChangeArrowheads="1" noTextEdit="1"/>
          </p:cNvSpPr>
          <p:nvPr>
            <p:ph type="sldImg"/>
          </p:nvPr>
        </p:nvSpPr>
        <p:spPr/>
      </p:sp>
      <p:sp>
        <p:nvSpPr>
          <p:cNvPr id="10486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lang="en-US" smtClean="0">
              <a:latin typeface="Tahoma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7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7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9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7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bg>
      <p:bgRef idx="1002">
        <a:schemeClr val="bg2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anchor="b" bIns="0" rIns="18288" tIns="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b="1" sz="56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algn="r" indent="0" marL="0" marR="4572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598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59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00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2">
        <a:schemeClr val="bg2"/>
      </p:bgRef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anchor="b" bIns="0" tIns="0" vert="horz">
            <a:no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baseline="0" b="1" cap="none" dirty="0" sz="5600" lang="en-US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47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anchor="t" lIns="45720" rIns="45720"/>
          <a:lstStyle>
            <a:lvl1pPr indent="0" marL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41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2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anchor="b" tIns="45720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62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anchor="ctr" bIns="0" lIns="45720" rIns="45720" tIns="0">
            <a:noAutofit/>
          </a:bodyPr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63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anchor="ctr" bIns="0" lIns="45720" rIns="45720" tIns="0"/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64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65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6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6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6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anchor="b" bIns="0" tIns="4572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b="0" sz="50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5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5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59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anchor="b" lIns="0">
            <a:noAutofit/>
          </a:bodyPr>
          <a:lstStyle>
            <a:lvl1pPr algn="l" rtl="0">
              <a:spcBef>
                <a:spcPct val="0"/>
              </a:spcBef>
              <a:buNone/>
              <a:defRPr b="0" sz="26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52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algn="l" indent="0" marL="0">
              <a:buNone/>
              <a:defRPr sz="1400"/>
            </a:lvl1pPr>
            <a:lvl2pPr algn="l" indent="0">
              <a:buNone/>
              <a:defRPr sz="1200"/>
            </a:lvl2pPr>
            <a:lvl3pPr algn="l" indent="0">
              <a:buNone/>
              <a:defRPr sz="1000"/>
            </a:lvl3pPr>
            <a:lvl4pPr algn="l" indent="0">
              <a:buNone/>
              <a:defRPr sz="900"/>
            </a:lvl4pPr>
            <a:lvl5pPr algn="l" indent="0"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53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8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algn="tl" blurRad="63500" dir="7500000" dist="38500" kx="100000" rotWithShape="0" sx="98500" sy="10008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21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/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algn="tl" blurRad="19685" dir="12900000" dist="6350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anchor="b" bIns="45720" lIns="45720" rIns="45720" tIns="45720" vert="horz"/>
          <a:lstStyle>
            <a:lvl1pPr algn="l">
              <a:buNone/>
              <a:defRPr b="1" sz="2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23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anchor="t" bIns="45720" lIns="64008" rIns="45720"/>
          <a:lstStyle>
            <a:lvl1pPr algn="l" indent="0" marL="0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2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2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2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  <p:sp>
        <p:nvSpPr>
          <p:cNvPr id="1048727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/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728" name="Freeform 9"/>
          <p:cNvSpPr/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729" name="Freeform 10"/>
          <p:cNvSpPr/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7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0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0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0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1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1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1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1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1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7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1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8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8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79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2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13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1C101FB-AB0F-4A0C-8425-48B9E2D4190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914400"/>
              <a:t>22-01-2025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58B5B28-9E25-42B3-B930-EF76F07E32A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 6"/>
          <p:cNvSpPr/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7" name="Freeform 7"/>
          <p:cNvSpPr/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8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/>
        </p:spPr>
        <p:txBody>
          <a:bodyPr anchor="b" bIns="0" lIns="0" rIns="0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9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8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746793B-6AE8-4C06-AA15-623C51671559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1048581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2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/>
        </p:spPr>
        <p:txBody>
          <a:bodyPr anchor="b" bIns="0" lIns="0" rIns="0" tIns="0" vert="horz"/>
          <a:lstStyle>
            <a:lvl1pPr algn="r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0C540DA-0D35-4BA0-8384-358D113BBB98}" type="slidenum">
              <a:rPr lang="en-IN" smtClean="0"/>
              <a:t>‹#›</a:t>
            </a:fld>
            <a:endParaRPr lang="en-IN"/>
          </a:p>
        </p:txBody>
      </p:sp>
      <p:grpSp>
        <p:nvGrpSpPr>
          <p:cNvPr id="14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048583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  <p:sp>
          <p:nvSpPr>
            <p:cNvPr id="1048584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eaLnBrk="1" hangingPunct="1" latinLnBrk="0" rtl="0">
        <a:spcBef>
          <a:spcPct val="0"/>
        </a:spcBef>
        <a:buNone/>
        <a:defRPr b="0" sz="5000" kern="1200" kumimoji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algn="l" eaLnBrk="1" hangingPunct="1" indent="-274320" latinLnBrk="0" marL="274320" rtl="0">
        <a:spcBef>
          <a:spcPct val="20000"/>
        </a:spcBef>
        <a:buClr>
          <a:schemeClr val="accent3"/>
        </a:buClr>
        <a:buSzPct val="95000"/>
        <a:buFont typeface="Wingdings 2"/>
        <a:buChar char=""/>
        <a:defRPr sz="26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46888" latinLnBrk="0" marL="640080" rtl="0">
        <a:spcBef>
          <a:spcPct val="20000"/>
        </a:spcBef>
        <a:buClr>
          <a:schemeClr val="accent1"/>
        </a:buClr>
        <a:buSzPct val="85000"/>
        <a:buFont typeface="Wingdings 2"/>
        <a:buChar char="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46888" latinLnBrk="0" marL="914400" rtl="0">
        <a:spcBef>
          <a:spcPct val="20000"/>
        </a:spcBef>
        <a:buClr>
          <a:schemeClr val="accent2"/>
        </a:buClr>
        <a:buSzPct val="70000"/>
        <a:buFont typeface="Wingdings 2"/>
        <a:buChar char=""/>
        <a:defRPr sz="21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210312" latinLnBrk="0" marL="1188720" rtl="0">
        <a:spcBef>
          <a:spcPct val="20000"/>
        </a:spcBef>
        <a:buClr>
          <a:schemeClr val="accent3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210312" latinLnBrk="0" marL="1463040" rtl="0">
        <a:spcBef>
          <a:spcPct val="20000"/>
        </a:spcBef>
        <a:buClr>
          <a:schemeClr val="accent4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210312" latinLnBrk="0" marL="1737360" rtl="0">
        <a:spcBef>
          <a:spcPct val="20000"/>
        </a:spcBef>
        <a:buClr>
          <a:schemeClr val="accent5"/>
        </a:buClr>
        <a:buSzPct val="80000"/>
        <a:buFont typeface="Wingdings 2"/>
        <a:buChar char="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20240" rtl="0">
        <a:spcBef>
          <a:spcPct val="20000"/>
        </a:spcBef>
        <a:buClr>
          <a:schemeClr val="accent6"/>
        </a:buClr>
        <a:buSzPct val="80000"/>
        <a:buFont typeface="Wingdings 2"/>
        <a:buChar char=""/>
        <a:defRPr baseline="0"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94560" rtl="0">
        <a:spcBef>
          <a:spcPct val="20000"/>
        </a:spcBef>
        <a:buClr>
          <a:schemeClr val="tx2"/>
        </a:buClr>
        <a:buChar char="•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468880" rtl="0">
        <a:spcBef>
          <a:spcPct val="20000"/>
        </a:spcBef>
        <a:buClr>
          <a:schemeClr val="tx2"/>
        </a:buClr>
        <a:buFontTx/>
        <a:buChar char="•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8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8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8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8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hyperlink" Target="http://www.world-nuclear.org/info/chernobyl/inf07.htm" TargetMode="Externa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9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hyperlink" Target="http://www.world-nuclear.org/info/chernobyl/inf07.htm" TargetMode="Externa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0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8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8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8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8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8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8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8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Rectangle 3"/>
          <p:cNvSpPr/>
          <p:nvPr/>
        </p:nvSpPr>
        <p:spPr>
          <a:xfrm>
            <a:off x="407416" y="2124456"/>
            <a:ext cx="10769600" cy="1323340"/>
          </a:xfrm>
          <a:prstGeom prst="rect"/>
        </p:spPr>
        <p:txBody>
          <a:bodyPr wrap="square">
            <a:spAutoFit/>
          </a:bodyPr>
          <a:p>
            <a:pPr algn="ctr"/>
            <a:r>
              <a:rPr dirty="0" sz="3200" lang="en-US" smtClean="0"/>
              <a:t>Nuclear </a:t>
            </a:r>
            <a:r>
              <a:rPr b="1" dirty="0" sz="3200" lang="en-US"/>
              <a:t>	</a:t>
            </a:r>
          </a:p>
          <a:p>
            <a:pPr algn="ctr"/>
            <a:r>
              <a:rPr b="1" dirty="0" sz="3200" lang="en-US" smtClean="0"/>
              <a:t>Disaster </a:t>
            </a:r>
            <a:r>
              <a:rPr b="1" dirty="0" sz="3200" lang="en-US" smtClean="0"/>
              <a:t>Management</a:t>
            </a:r>
            <a:endParaRPr b="1" dirty="0" sz="3200" lang="en-US"/>
          </a:p>
          <a:p>
            <a:pPr algn="ctr"/>
            <a:r>
              <a:rPr dirty="0" lang="en-US"/>
              <a:t>	</a:t>
            </a:r>
          </a:p>
        </p:txBody>
      </p:sp>
      <p:pic>
        <p:nvPicPr>
          <p:cNvPr id="2097152" name="image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9753602" y="76200"/>
            <a:ext cx="2019300" cy="2026920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591" name="Rectangle 7"/>
          <p:cNvSpPr/>
          <p:nvPr/>
        </p:nvSpPr>
        <p:spPr>
          <a:xfrm>
            <a:off x="1078301" y="379561"/>
            <a:ext cx="7677509" cy="929640"/>
          </a:xfrm>
          <a:prstGeom prst="rect"/>
        </p:spPr>
        <p:txBody>
          <a:bodyPr wrap="square">
            <a:spAutoFit/>
          </a:bodyPr>
          <a:p>
            <a:pPr algn="ctr"/>
            <a:r>
              <a:rPr dirty="0" sz="2800" lang="en-US" smtClean="0">
                <a:solidFill>
                  <a:srgbClr val="FF0000"/>
                </a:solidFill>
              </a:rPr>
              <a:t>IDM </a:t>
            </a:r>
            <a:r>
              <a:rPr dirty="0" sz="2800" lang="en-US">
                <a:solidFill>
                  <a:srgbClr val="FF0000"/>
                </a:solidFill>
              </a:rPr>
              <a:t>Subject Code : CHM 2042 </a:t>
            </a:r>
            <a:r>
              <a:rPr dirty="0" sz="2800" lang="en-US">
                <a:solidFill>
                  <a:srgbClr val="FF0000"/>
                </a:solidFill>
              </a:rPr>
              <a:t/>
            </a:r>
            <a:br>
              <a:rPr dirty="0" sz="2800" lang="en-US">
                <a:solidFill>
                  <a:srgbClr val="FF0000"/>
                </a:solidFill>
              </a:rPr>
            </a:br>
            <a:endParaRPr dirty="0" sz="2400" lang="en-US"/>
          </a:p>
        </p:txBody>
      </p:sp>
      <p:pic>
        <p:nvPicPr>
          <p:cNvPr id="2097153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9468" t="15651" r="1673" b="26716"/>
          <a:stretch>
            <a:fillRect/>
          </a:stretch>
        </p:blipFill>
        <p:spPr>
          <a:xfrm>
            <a:off x="5806972" y="4278702"/>
            <a:ext cx="4191174" cy="2341371"/>
          </a:xfrm>
          <a:prstGeom prst="rect"/>
        </p:spPr>
      </p:pic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350808" y="0"/>
            <a:ext cx="10972800" cy="1143000"/>
          </a:xfrm>
        </p:spPr>
        <p:txBody>
          <a:bodyPr/>
          <a:p>
            <a:pPr algn="ctr"/>
            <a:r>
              <a:rPr dirty="0" lang="en-US" smtClean="0">
                <a:solidFill>
                  <a:srgbClr val="FF0000"/>
                </a:solidFill>
              </a:rPr>
              <a:t>Nuclear fusion</a:t>
            </a:r>
            <a:endParaRPr dirty="0" lang="en-US">
              <a:solidFill>
                <a:srgbClr val="FF0000"/>
              </a:solidFill>
            </a:endParaRPr>
          </a:p>
        </p:txBody>
      </p:sp>
      <p:sp>
        <p:nvSpPr>
          <p:cNvPr id="1048622" name="TextBox 3"/>
          <p:cNvSpPr txBox="1"/>
          <p:nvPr/>
        </p:nvSpPr>
        <p:spPr>
          <a:xfrm>
            <a:off x="246333" y="1427670"/>
            <a:ext cx="5352211" cy="175432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just"/>
            <a:r>
              <a:rPr dirty="0" lang="en-US" smtClean="0"/>
              <a:t>(ii) </a:t>
            </a:r>
            <a:r>
              <a:rPr b="1" dirty="0" lang="en-US" smtClean="0"/>
              <a:t>Nuclear fusion: </a:t>
            </a:r>
            <a:r>
              <a:rPr dirty="0" lang="en-US" smtClean="0"/>
              <a:t>Here two isotopes of a light element are forced  together at extremely high temperatures (1 billion °C) until they fuse  to form a heavier nucleus releasing enormous energy in the process. 0.42Mev</a:t>
            </a:r>
          </a:p>
          <a:p>
            <a:endParaRPr dirty="0" lang="en-US"/>
          </a:p>
        </p:txBody>
      </p:sp>
      <p:sp>
        <p:nvSpPr>
          <p:cNvPr id="1048623" name="TextBox 4"/>
          <p:cNvSpPr txBox="1"/>
          <p:nvPr/>
        </p:nvSpPr>
        <p:spPr>
          <a:xfrm>
            <a:off x="0" y="4953001"/>
            <a:ext cx="1127760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It is difficult to initiate the process but it releases  more energy than nuclear fission.</a:t>
            </a:r>
          </a:p>
          <a:p>
            <a:endParaRPr dirty="0" lang="en-US"/>
          </a:p>
        </p:txBody>
      </p:sp>
      <p:pic>
        <p:nvPicPr>
          <p:cNvPr id="2097163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 t="71146"/>
          <a:stretch>
            <a:fillRect/>
          </a:stretch>
        </p:blipFill>
        <p:spPr bwMode="auto">
          <a:xfrm>
            <a:off x="5689600" y="3962400"/>
            <a:ext cx="6273800" cy="99060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7164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 b="21053"/>
          <a:stretch>
            <a:fillRect/>
          </a:stretch>
        </p:blipFill>
        <p:spPr bwMode="auto">
          <a:xfrm>
            <a:off x="203200" y="3388745"/>
            <a:ext cx="4636219" cy="30681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624" name="Rectangle 8"/>
          <p:cNvSpPr/>
          <p:nvPr/>
        </p:nvSpPr>
        <p:spPr>
          <a:xfrm>
            <a:off x="0" y="3810000"/>
            <a:ext cx="5689600" cy="923330"/>
          </a:xfrm>
          <a:prstGeom prst="rect"/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r>
              <a:rPr dirty="0" lang="en-US" smtClean="0"/>
              <a:t>One neutron and a huge amount of energy.</a:t>
            </a:r>
          </a:p>
          <a:p>
            <a:r>
              <a:rPr dirty="0" lang="en-US" smtClean="0"/>
              <a:t> E = MC</a:t>
            </a:r>
            <a:r>
              <a:rPr baseline="30000" dirty="0" lang="en-US" smtClean="0"/>
              <a:t>2</a:t>
            </a:r>
          </a:p>
          <a:p>
            <a:r>
              <a:rPr dirty="0" lang="en-US" smtClean="0"/>
              <a:t>1.674927471×10</a:t>
            </a:r>
            <a:r>
              <a:rPr baseline="30000" dirty="0" lang="en-US" smtClean="0"/>
              <a:t>−27</a:t>
            </a:r>
            <a:r>
              <a:rPr dirty="0" lang="en-US" smtClean="0"/>
              <a:t> X (3X10</a:t>
            </a:r>
            <a:r>
              <a:rPr baseline="30000" dirty="0" lang="en-US" smtClean="0"/>
              <a:t>8</a:t>
            </a:r>
            <a:r>
              <a:rPr dirty="0" lang="en-US" smtClean="0"/>
              <a:t>)</a:t>
            </a:r>
            <a:r>
              <a:rPr baseline="30000" dirty="0" lang="en-US" smtClean="0"/>
              <a:t>2</a:t>
            </a:r>
            <a:endParaRPr baseline="30000" dirty="0" lang="en-US"/>
          </a:p>
        </p:txBody>
      </p:sp>
      <p:sp>
        <p:nvSpPr>
          <p:cNvPr id="1048625" name="Rectangle 9"/>
          <p:cNvSpPr/>
          <p:nvPr/>
        </p:nvSpPr>
        <p:spPr>
          <a:xfrm>
            <a:off x="203200" y="5486400"/>
            <a:ext cx="10972800" cy="923330"/>
          </a:xfrm>
          <a:prstGeom prst="rect"/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r>
              <a:rPr dirty="0" lang="en-US" smtClean="0"/>
              <a:t>There are four nuclear power stations with an installed capacity of 2005 MW.</a:t>
            </a:r>
          </a:p>
          <a:p>
            <a:r>
              <a:rPr dirty="0" lang="en-US" smtClean="0"/>
              <a:t>These are located at </a:t>
            </a:r>
            <a:r>
              <a:rPr dirty="0" lang="en-US" err="1" smtClean="0"/>
              <a:t>Tarapur</a:t>
            </a:r>
            <a:r>
              <a:rPr dirty="0" lang="en-US" smtClean="0"/>
              <a:t> (Maharashtra), </a:t>
            </a:r>
            <a:r>
              <a:rPr dirty="0" lang="en-US" err="1" smtClean="0"/>
              <a:t>Rana</a:t>
            </a:r>
            <a:r>
              <a:rPr dirty="0" lang="en-US" smtClean="0"/>
              <a:t> </a:t>
            </a:r>
            <a:r>
              <a:rPr dirty="0" lang="en-US" err="1" smtClean="0"/>
              <a:t>Pratap</a:t>
            </a:r>
            <a:r>
              <a:rPr dirty="0" lang="en-US" smtClean="0"/>
              <a:t> </a:t>
            </a:r>
            <a:r>
              <a:rPr dirty="0" lang="en-US" err="1" smtClean="0"/>
              <a:t>Sagar</a:t>
            </a:r>
            <a:r>
              <a:rPr dirty="0" lang="en-US" smtClean="0"/>
              <a:t> near Kota (Rajasthan), </a:t>
            </a:r>
            <a:r>
              <a:rPr dirty="0" lang="en-US" err="1" smtClean="0"/>
              <a:t>Kalpakkam</a:t>
            </a:r>
            <a:r>
              <a:rPr dirty="0" lang="en-US" smtClean="0"/>
              <a:t> (Tamil Nadu) and </a:t>
            </a:r>
            <a:r>
              <a:rPr dirty="0" lang="en-US" err="1" smtClean="0"/>
              <a:t>Narora</a:t>
            </a:r>
            <a:r>
              <a:rPr dirty="0" lang="en-US" smtClean="0"/>
              <a:t> (U.P.).</a:t>
            </a:r>
            <a:endParaRPr dirty="0" lang="en-US"/>
          </a:p>
        </p:txBody>
      </p:sp>
      <p:pic>
        <p:nvPicPr>
          <p:cNvPr id="2097165" name="Picture 2" descr="Nuclear Fusion Images, Stock Photos &amp; Vectors | Shutterstock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5643593" y="1091240"/>
            <a:ext cx="5384800" cy="2667000"/>
          </a:xfrm>
          <a:prstGeom prst="rect"/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Rectangle 4"/>
          <p:cNvSpPr txBox="1">
            <a:spLocks noChangeArrowheads="1"/>
          </p:cNvSpPr>
          <p:nvPr/>
        </p:nvSpPr>
        <p:spPr>
          <a:xfrm>
            <a:off x="146649" y="1043797"/>
            <a:ext cx="5555412" cy="5063705"/>
          </a:xfrm>
          <a:prstGeom prst="rect"/>
          <a:noFill/>
        </p:spPr>
        <p:txBody>
          <a:bodyPr/>
          <a:p>
            <a:pPr indent="-342900" marL="342900">
              <a:spcBef>
                <a:spcPct val="20000"/>
              </a:spcBef>
              <a:buFont typeface="Wingdings" pitchFamily="2" charset="2"/>
              <a:buChar char="Ø"/>
            </a:pPr>
            <a:r>
              <a:rPr dirty="0" sz="2000" kern="0" lang="en-US" smtClean="0"/>
              <a:t>If each neutron releases two more neutrons, then the number of fissions doubles each generation. In that case, in 10 generations there are 1,024 fissions and in 80 generations about 6 x 10</a:t>
            </a:r>
            <a:r>
              <a:rPr b="1" dirty="0" sz="2000" kern="0" lang="en-US" smtClean="0"/>
              <a:t> </a:t>
            </a:r>
            <a:r>
              <a:rPr baseline="30000" b="1" dirty="0" sz="2000" kern="0" lang="en-US" smtClean="0"/>
              <a:t>23</a:t>
            </a:r>
            <a:r>
              <a:rPr dirty="0" sz="2000" kern="0" lang="en-US" smtClean="0"/>
              <a:t> (a mole) fissions. </a:t>
            </a:r>
            <a:endParaRPr dirty="0" sz="2000" kern="0" lang="en-US" smtClean="0">
              <a:solidFill>
                <a:srgbClr val="FF0000"/>
              </a:solidFill>
            </a:endParaRPr>
          </a:p>
          <a:p>
            <a:pPr indent="-342900" marL="342900">
              <a:spcBef>
                <a:spcPct val="20000"/>
              </a:spcBef>
              <a:buFont typeface="Wingdings" pitchFamily="2" charset="2"/>
              <a:buChar char="Ø"/>
            </a:pPr>
            <a:r>
              <a:rPr dirty="0" sz="2000" kern="0" lang="en-US" smtClean="0">
                <a:solidFill>
                  <a:srgbClr val="FF0000"/>
                </a:solidFill>
                <a:latin typeface="+mn-lt"/>
              </a:rPr>
              <a:t>A </a:t>
            </a:r>
            <a:r>
              <a:rPr dirty="0" sz="2000" kern="0" lang="en-US">
                <a:solidFill>
                  <a:srgbClr val="FF0000"/>
                </a:solidFill>
                <a:latin typeface="+mn-lt"/>
              </a:rPr>
              <a:t>nuclear reactor </a:t>
            </a:r>
            <a:r>
              <a:rPr dirty="0" sz="2000" kern="0" lang="en-US">
                <a:latin typeface="+mn-lt"/>
              </a:rPr>
              <a:t>is a device in which nuclear chain reactions are initiated, controlled, and sustained at a steady rate, </a:t>
            </a:r>
            <a:endParaRPr dirty="0" sz="2000" kern="0" lang="en-US" smtClean="0">
              <a:latin typeface="+mn-lt"/>
            </a:endParaRPr>
          </a:p>
          <a:p>
            <a:pPr indent="-342900" marL="342900">
              <a:spcBef>
                <a:spcPct val="20000"/>
              </a:spcBef>
            </a:pPr>
            <a:r>
              <a:rPr dirty="0" sz="2000" kern="0" lang="en-US" smtClean="0">
                <a:solidFill>
                  <a:srgbClr val="FF0000"/>
                </a:solidFill>
              </a:rPr>
              <a:t>N</a:t>
            </a:r>
            <a:r>
              <a:rPr dirty="0" sz="2000" kern="0" lang="en-US" smtClean="0">
                <a:solidFill>
                  <a:srgbClr val="FF0000"/>
                </a:solidFill>
                <a:latin typeface="+mn-lt"/>
              </a:rPr>
              <a:t>uclear </a:t>
            </a:r>
            <a:r>
              <a:rPr dirty="0" sz="2000" kern="0" lang="en-US">
                <a:solidFill>
                  <a:srgbClr val="FF0000"/>
                </a:solidFill>
                <a:latin typeface="+mn-lt"/>
              </a:rPr>
              <a:t>bomb</a:t>
            </a:r>
            <a:r>
              <a:rPr dirty="0" sz="2000" kern="0" lang="en-US">
                <a:latin typeface="+mn-lt"/>
              </a:rPr>
              <a:t>, in which the chain reaction occurs in a fraction of a second and is uncontrolled causing an </a:t>
            </a:r>
            <a:r>
              <a:rPr dirty="0" sz="2000" kern="0" lang="en-US" smtClean="0">
                <a:latin typeface="+mn-lt"/>
              </a:rPr>
              <a:t>explosion.</a:t>
            </a:r>
            <a:endParaRPr dirty="0" sz="2000" kern="0" lang="en-US">
              <a:latin typeface="+mn-lt"/>
            </a:endParaRPr>
          </a:p>
          <a:p>
            <a:pPr indent="-342900" marL="342900">
              <a:spcBef>
                <a:spcPct val="20000"/>
              </a:spcBef>
              <a:buFont typeface="Wingdings" pitchFamily="2" charset="2"/>
              <a:buChar char="Ø"/>
            </a:pPr>
            <a:endParaRPr dirty="0" sz="2000" kern="0" lang="en-US">
              <a:latin typeface="+mn-lt"/>
            </a:endParaRPr>
          </a:p>
          <a:p>
            <a:pPr indent="-342900" marL="342900">
              <a:spcBef>
                <a:spcPct val="20000"/>
              </a:spcBef>
              <a:buFontTx/>
              <a:buChar char="•"/>
            </a:pPr>
            <a:endParaRPr dirty="0" sz="2000" kern="0" lang="en-US">
              <a:latin typeface="+mn-lt"/>
            </a:endParaRPr>
          </a:p>
        </p:txBody>
      </p:sp>
      <p:sp>
        <p:nvSpPr>
          <p:cNvPr id="1048627" name="Rectangle 2"/>
          <p:cNvSpPr/>
          <p:nvPr/>
        </p:nvSpPr>
        <p:spPr>
          <a:xfrm>
            <a:off x="914400" y="207034"/>
            <a:ext cx="8902459" cy="707886"/>
          </a:xfrm>
          <a:prstGeom prst="rect"/>
        </p:spPr>
        <p:txBody>
          <a:bodyPr wrap="square">
            <a:spAutoFit/>
          </a:bodyPr>
          <a:p>
            <a:pPr indent="-342900" marL="342900">
              <a:spcBef>
                <a:spcPct val="20000"/>
              </a:spcBef>
            </a:pPr>
            <a:r>
              <a:rPr b="1" dirty="0" sz="4000" kern="0" lang="en-US" smtClean="0">
                <a:solidFill>
                  <a:srgbClr val="FF0000"/>
                </a:solidFill>
              </a:rPr>
              <a:t>                Nuclear reactor</a:t>
            </a:r>
            <a:endParaRPr b="1" dirty="0" sz="4000" kern="0" lang="en-US">
              <a:solidFill>
                <a:srgbClr val="FF0000"/>
              </a:solidFill>
            </a:endParaRPr>
          </a:p>
        </p:txBody>
      </p:sp>
      <p:pic>
        <p:nvPicPr>
          <p:cNvPr id="2097166" name="Picture 2" descr="C:\Users\NARESH\Desktop\IELTS_Writing_Task_1_140ff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865962" y="1112807"/>
            <a:ext cx="6081623" cy="5262114"/>
          </a:xfrm>
          <a:prstGeom prst="rect"/>
          <a:noFill/>
        </p:spPr>
      </p:pic>
      <p:sp>
        <p:nvSpPr>
          <p:cNvPr id="1048628" name="Rectangle 5"/>
          <p:cNvSpPr/>
          <p:nvPr/>
        </p:nvSpPr>
        <p:spPr>
          <a:xfrm>
            <a:off x="416943" y="4744855"/>
            <a:ext cx="6096000" cy="1754326"/>
          </a:xfrm>
          <a:prstGeom prst="rect"/>
        </p:spPr>
        <p:txBody>
          <a:bodyPr>
            <a:spAutoFit/>
          </a:bodyPr>
          <a:p>
            <a:r>
              <a:rPr b="1" dirty="0" lang="en-US" smtClean="0">
                <a:solidFill>
                  <a:srgbClr val="7030A0"/>
                </a:solidFill>
              </a:rPr>
              <a:t>Graphite: </a:t>
            </a:r>
            <a:r>
              <a:rPr dirty="0" lang="en-US" smtClean="0"/>
              <a:t>slow down the </a:t>
            </a:r>
            <a:r>
              <a:rPr dirty="0" lang="en-US" err="1" smtClean="0"/>
              <a:t>newtron</a:t>
            </a:r>
            <a:r>
              <a:rPr dirty="0" lang="en-US" smtClean="0"/>
              <a:t> and controller is to control the number of neutron</a:t>
            </a:r>
          </a:p>
          <a:p>
            <a:r>
              <a:rPr b="1" dirty="0" lang="en-US" smtClean="0">
                <a:solidFill>
                  <a:srgbClr val="7030A0"/>
                </a:solidFill>
              </a:rPr>
              <a:t>Boron: </a:t>
            </a:r>
            <a:r>
              <a:rPr dirty="0" lang="en-US" smtClean="0"/>
              <a:t>capable of absorbing many neutrons and control fission</a:t>
            </a:r>
          </a:p>
          <a:p>
            <a:r>
              <a:rPr b="1" dirty="0" lang="en-US" smtClean="0">
                <a:solidFill>
                  <a:srgbClr val="7030A0"/>
                </a:solidFill>
              </a:rPr>
              <a:t>Lead: </a:t>
            </a:r>
            <a:r>
              <a:rPr dirty="0" lang="en-US" smtClean="0"/>
              <a:t>  molten lead or </a:t>
            </a:r>
            <a:r>
              <a:rPr dirty="0" lang="en-US" smtClean="0">
                <a:solidFill>
                  <a:srgbClr val="7030A0"/>
                </a:solidFill>
              </a:rPr>
              <a:t>lead-bismuth </a:t>
            </a:r>
            <a:r>
              <a:rPr dirty="0" lang="en-US" smtClean="0"/>
              <a:t>eutectic coolant also absorb </a:t>
            </a:r>
            <a:r>
              <a:rPr dirty="0" lang="en-US" err="1" smtClean="0"/>
              <a:t>alfa</a:t>
            </a:r>
            <a:r>
              <a:rPr dirty="0" lang="en-US" smtClean="0"/>
              <a:t>, beta and gamma radiation</a:t>
            </a:r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ctrTitle"/>
          </p:nvPr>
        </p:nvSpPr>
        <p:spPr>
          <a:xfrm>
            <a:off x="711200" y="228601"/>
            <a:ext cx="10363200" cy="838200"/>
          </a:xfrm>
        </p:spPr>
        <p:txBody>
          <a:bodyPr>
            <a:normAutofit/>
          </a:bodyPr>
          <a:p>
            <a:r>
              <a:rPr b="1" dirty="0" lang="en-US" smtClean="0"/>
              <a:t>Nuclear reactor meltdown</a:t>
            </a:r>
            <a:endParaRPr b="1" dirty="0" lang="en-US"/>
          </a:p>
        </p:txBody>
      </p:sp>
      <p:sp>
        <p:nvSpPr>
          <p:cNvPr id="1048630" name="Subtitle 2"/>
          <p:cNvSpPr>
            <a:spLocks noGrp="1"/>
          </p:cNvSpPr>
          <p:nvPr>
            <p:ph type="subTitle" idx="1"/>
          </p:nvPr>
        </p:nvSpPr>
        <p:spPr>
          <a:xfrm>
            <a:off x="812800" y="1219200"/>
            <a:ext cx="10871200" cy="5334000"/>
          </a:xfrm>
        </p:spPr>
        <p:txBody>
          <a:bodyPr>
            <a:normAutofit/>
          </a:bodyPr>
          <a:p>
            <a:pPr algn="just"/>
            <a:r>
              <a:rPr dirty="0" lang="en-US" smtClean="0">
                <a:solidFill>
                  <a:schemeClr val="tx1"/>
                </a:solidFill>
              </a:rPr>
              <a:t>Nuclear disasters are usually associated with reactor meltdowns.</a:t>
            </a:r>
          </a:p>
          <a:p>
            <a:pPr algn="just"/>
            <a:r>
              <a:rPr dirty="0" lang="en-US">
                <a:solidFill>
                  <a:schemeClr val="tx1"/>
                </a:solidFill>
              </a:rPr>
              <a:t>A core </a:t>
            </a:r>
            <a:r>
              <a:rPr b="1" dirty="0" lang="en-US">
                <a:solidFill>
                  <a:schemeClr val="tx1"/>
                </a:solidFill>
              </a:rPr>
              <a:t>meltdown</a:t>
            </a:r>
            <a:r>
              <a:rPr dirty="0" lang="en-US">
                <a:solidFill>
                  <a:schemeClr val="tx1"/>
                </a:solidFill>
              </a:rPr>
              <a:t> accident occurs when the heat generated by a </a:t>
            </a:r>
            <a:r>
              <a:rPr b="1" dirty="0" lang="en-US">
                <a:solidFill>
                  <a:schemeClr val="tx1"/>
                </a:solidFill>
              </a:rPr>
              <a:t>nuclear reactor</a:t>
            </a:r>
            <a:r>
              <a:rPr dirty="0" lang="en-US">
                <a:solidFill>
                  <a:schemeClr val="tx1"/>
                </a:solidFill>
              </a:rPr>
              <a:t> exceeds the heat removed </a:t>
            </a:r>
            <a:r>
              <a:rPr dirty="0" lang="en-US" smtClean="0">
                <a:solidFill>
                  <a:schemeClr val="tx1"/>
                </a:solidFill>
              </a:rPr>
              <a:t>by </a:t>
            </a:r>
            <a:r>
              <a:rPr dirty="0" lang="en-US">
                <a:solidFill>
                  <a:schemeClr val="tx1"/>
                </a:solidFill>
              </a:rPr>
              <a:t>the </a:t>
            </a:r>
            <a:r>
              <a:rPr dirty="0" lang="en-US" smtClean="0">
                <a:solidFill>
                  <a:schemeClr val="tx1"/>
                </a:solidFill>
              </a:rPr>
              <a:t>cooling systems</a:t>
            </a:r>
          </a:p>
          <a:p>
            <a:pPr algn="just"/>
            <a:r>
              <a:rPr dirty="0" lang="en-US" smtClean="0">
                <a:solidFill>
                  <a:schemeClr val="tx1"/>
                </a:solidFill>
              </a:rPr>
              <a:t>If the core continues to heat, the steel wall of the core would melt.</a:t>
            </a:r>
          </a:p>
          <a:p>
            <a:pPr algn="just"/>
            <a:r>
              <a:rPr dirty="0" lang="en-US" smtClean="0">
                <a:solidFill>
                  <a:schemeClr val="tx1"/>
                </a:solidFill>
              </a:rPr>
              <a:t>In a complete reactor meltdown, the temperature may exceed </a:t>
            </a:r>
            <a:r>
              <a:rPr dirty="0" lang="en-US">
                <a:solidFill>
                  <a:schemeClr val="tx1"/>
                </a:solidFill>
              </a:rPr>
              <a:t>2700</a:t>
            </a:r>
            <a:r>
              <a:rPr baseline="30000" dirty="0" lang="en-US">
                <a:solidFill>
                  <a:schemeClr val="tx1"/>
                </a:solidFill>
              </a:rPr>
              <a:t>0</a:t>
            </a:r>
            <a:r>
              <a:rPr dirty="0" lang="en-US">
                <a:solidFill>
                  <a:schemeClr val="tx1"/>
                </a:solidFill>
              </a:rPr>
              <a:t> C</a:t>
            </a:r>
          </a:p>
          <a:p>
            <a:pPr algn="just"/>
            <a:r>
              <a:rPr dirty="0" lang="en-US" smtClean="0">
                <a:solidFill>
                  <a:schemeClr val="tx1"/>
                </a:solidFill>
              </a:rPr>
              <a:t> </a:t>
            </a:r>
            <a:endParaRPr dirty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ext Box 1026"/>
          <p:cNvSpPr txBox="1">
            <a:spLocks noChangeArrowheads="1"/>
          </p:cNvSpPr>
          <p:nvPr/>
        </p:nvSpPr>
        <p:spPr bwMode="auto">
          <a:xfrm>
            <a:off x="930694" y="944593"/>
            <a:ext cx="9448800" cy="5533694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eaLnBrk="0" hangingPunct="0"/>
            <a:endParaRPr b="1" dirty="0" sz="2400" lang="en-US">
              <a:solidFill>
                <a:schemeClr val="accent2"/>
              </a:solidFill>
              <a:ea typeface="ＭＳ Ｐゴシック" charset="-128"/>
            </a:endParaRPr>
          </a:p>
          <a:p>
            <a:pPr eaLnBrk="0" hangingPunct="0">
              <a:lnSpc>
                <a:spcPct val="150000"/>
              </a:lnSpc>
              <a:buFontTx/>
              <a:buChar char="•"/>
            </a:pPr>
            <a:r>
              <a:rPr dirty="0" sz="2400" lang="en-US">
                <a:ea typeface="ＭＳ Ｐゴシック" charset="-128"/>
              </a:rPr>
              <a:t> </a:t>
            </a:r>
            <a:r>
              <a:rPr dirty="0" sz="2200" lang="en-US">
                <a:ea typeface="ＭＳ Ｐゴシック" charset="-128"/>
              </a:rPr>
              <a:t>Steel-reinforced concrete and a dome-shaped containment buildings surround all US reactors (inner wall several feet thick and outer wall at least 15 inches thick)</a:t>
            </a:r>
          </a:p>
          <a:p>
            <a:pPr eaLnBrk="0" hangingPunct="0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Designed to withstand hurricanes, earthquakes, high winds</a:t>
            </a:r>
          </a:p>
          <a:p>
            <a:pPr eaLnBrk="0" hangingPunct="0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Reactors have detectors to quickly shut down in event of tremor (about 20% are in regions with seismic activity like Pacific Rim)</a:t>
            </a:r>
          </a:p>
          <a:p>
            <a:pPr eaLnBrk="0" hangingPunct="0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</a:t>
            </a:r>
            <a:r>
              <a:rPr dirty="0" sz="2200" lang="en-US">
                <a:solidFill>
                  <a:srgbClr val="C00000"/>
                </a:solidFill>
                <a:ea typeface="ＭＳ Ｐゴシック" charset="-128"/>
              </a:rPr>
              <a:t>In considering safety, must add</a:t>
            </a:r>
            <a:r>
              <a:rPr dirty="0" sz="2200" lang="en-US">
                <a:ea typeface="ＭＳ Ｐゴシック" charset="-128"/>
              </a:rPr>
              <a:t>ress…</a:t>
            </a:r>
          </a:p>
          <a:p>
            <a:pPr eaLnBrk="0" hangingPunct="0" lvl="1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Faults in plant design</a:t>
            </a:r>
          </a:p>
          <a:p>
            <a:pPr eaLnBrk="0" hangingPunct="0" lvl="1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Human error</a:t>
            </a:r>
          </a:p>
          <a:p>
            <a:pPr eaLnBrk="0" hangingPunct="0" lvl="1">
              <a:lnSpc>
                <a:spcPct val="150000"/>
              </a:lnSpc>
              <a:buFontTx/>
              <a:buChar char="•"/>
            </a:pPr>
            <a:r>
              <a:rPr dirty="0" sz="2200" lang="en-US">
                <a:ea typeface="ＭＳ Ｐゴシック" charset="-128"/>
              </a:rPr>
              <a:t> Risks associated with terrorism/political instability</a:t>
            </a:r>
          </a:p>
        </p:txBody>
      </p:sp>
      <p:sp>
        <p:nvSpPr>
          <p:cNvPr id="1048632" name="Rectangle 2"/>
          <p:cNvSpPr/>
          <p:nvPr/>
        </p:nvSpPr>
        <p:spPr>
          <a:xfrm>
            <a:off x="310551" y="380364"/>
            <a:ext cx="10826150" cy="707886"/>
          </a:xfrm>
          <a:prstGeom prst="rect"/>
        </p:spPr>
        <p:txBody>
          <a:bodyPr wrap="square">
            <a:spAutoFit/>
          </a:bodyPr>
          <a:p>
            <a:pPr algn="ctr" eaLnBrk="0" hangingPunct="0"/>
            <a:r>
              <a:rPr dirty="0" sz="4000" lang="en-US" smtClean="0">
                <a:solidFill>
                  <a:srgbClr val="FF0000"/>
                </a:solidFill>
                <a:ea typeface="ＭＳ Ｐゴシック" charset="-128"/>
              </a:rPr>
              <a:t>Safety of Nuclear Plants</a:t>
            </a:r>
            <a:r>
              <a:rPr b="1" dirty="0" sz="4000" lang="en-US" smtClean="0">
                <a:solidFill>
                  <a:srgbClr val="FF0000"/>
                </a:solidFill>
                <a:ea typeface="ＭＳ Ｐゴシック" charset="-128"/>
              </a:rPr>
              <a:t> </a:t>
            </a:r>
            <a:endParaRPr b="1" dirty="0" sz="4000" lang="en-US">
              <a:solidFill>
                <a:srgbClr val="FF000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42002" y="1233578"/>
            <a:ext cx="6956854" cy="4244196"/>
          </a:xfrm>
          <a:prstGeom prst="rect"/>
        </p:spPr>
      </p:pic>
      <p:pic>
        <p:nvPicPr>
          <p:cNvPr id="209716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170416" y="1313901"/>
            <a:ext cx="4639146" cy="3758431"/>
          </a:xfrm>
          <a:prstGeom prst="rect"/>
        </p:spPr>
      </p:pic>
      <p:sp>
        <p:nvSpPr>
          <p:cNvPr id="1048636" name="TextBox 3"/>
          <p:cNvSpPr txBox="1"/>
          <p:nvPr/>
        </p:nvSpPr>
        <p:spPr>
          <a:xfrm>
            <a:off x="0" y="250166"/>
            <a:ext cx="8954219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600" lang="en-US" smtClean="0">
                <a:solidFill>
                  <a:srgbClr val="FF0000"/>
                </a:solidFill>
              </a:rPr>
              <a:t>                        Types of Radiation </a:t>
            </a:r>
            <a:endParaRPr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1026" descr="figure-2-exposur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68378" y="1429109"/>
            <a:ext cx="11379200" cy="52324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637" name="Text Box 1028"/>
          <p:cNvSpPr txBox="1">
            <a:spLocks noChangeArrowheads="1"/>
          </p:cNvSpPr>
          <p:nvPr/>
        </p:nvSpPr>
        <p:spPr bwMode="auto">
          <a:xfrm>
            <a:off x="181155" y="152401"/>
            <a:ext cx="12010845" cy="64633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eaLnBrk="0" hangingPunct="0"/>
            <a:r>
              <a:rPr dirty="0" sz="3600" lang="en-US">
                <a:solidFill>
                  <a:srgbClr val="FF0000"/>
                </a:solidFill>
                <a:ea typeface="ＭＳ Ｐゴシック" charset="-128"/>
              </a:rPr>
              <a:t>Pathways Of Exposure </a:t>
            </a:r>
            <a:r>
              <a:rPr dirty="0" sz="3600" lang="en-US" smtClean="0">
                <a:solidFill>
                  <a:srgbClr val="FF0000"/>
                </a:solidFill>
                <a:ea typeface="ＭＳ Ｐゴシック" charset="-128"/>
              </a:rPr>
              <a:t>to Human</a:t>
            </a:r>
            <a:endParaRPr dirty="0" sz="3600" lang="en-US">
              <a:solidFill>
                <a:srgbClr val="FF000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" descr="map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 b="6102"/>
          <a:stretch>
            <a:fillRect/>
          </a:stretch>
        </p:blipFill>
        <p:spPr bwMode="auto">
          <a:xfrm>
            <a:off x="1498122" y="672323"/>
            <a:ext cx="9347200" cy="5786668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641" name="Text Box 3"/>
          <p:cNvSpPr txBox="1">
            <a:spLocks noChangeArrowheads="1"/>
          </p:cNvSpPr>
          <p:nvPr/>
        </p:nvSpPr>
        <p:spPr bwMode="auto">
          <a:xfrm>
            <a:off x="5363634" y="6213475"/>
            <a:ext cx="184731" cy="461665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eaLnBrk="0" hangingPunct="0"/>
            <a:endParaRPr sz="2400" lang="en-US">
              <a:ea typeface="ＭＳ Ｐゴシック" charset="-128"/>
            </a:endParaRPr>
          </a:p>
        </p:txBody>
      </p:sp>
      <p:sp>
        <p:nvSpPr>
          <p:cNvPr id="1048642" name="TextBox 4"/>
          <p:cNvSpPr txBox="1"/>
          <p:nvPr/>
        </p:nvSpPr>
        <p:spPr>
          <a:xfrm>
            <a:off x="543464" y="0"/>
            <a:ext cx="10964174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600" lang="en-US" smtClean="0">
                <a:solidFill>
                  <a:srgbClr val="FF0000"/>
                </a:solidFill>
              </a:rPr>
              <a:t>Pathway of Human radiation exposure</a:t>
            </a:r>
            <a:endParaRPr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ext Box 2"/>
          <p:cNvSpPr txBox="1">
            <a:spLocks noChangeArrowheads="1"/>
          </p:cNvSpPr>
          <p:nvPr/>
        </p:nvSpPr>
        <p:spPr bwMode="auto">
          <a:xfrm>
            <a:off x="1127185" y="823823"/>
            <a:ext cx="9144000" cy="461664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eaLnBrk="0" hangingPunct="0"/>
            <a:endParaRPr b="1" dirty="0" sz="2800" lang="en-US">
              <a:solidFill>
                <a:schemeClr val="accent2"/>
              </a:solidFill>
              <a:ea typeface="ＭＳ Ｐゴシック" charset="-128"/>
            </a:endParaRPr>
          </a:p>
          <a:p>
            <a:pPr eaLnBrk="0" hangingPunct="0">
              <a:buFontTx/>
              <a:buChar char="•"/>
            </a:pPr>
            <a:r>
              <a:rPr dirty="0" sz="2400" lang="en-US">
                <a:ea typeface="ＭＳ Ｐゴシック" charset="-128"/>
              </a:rPr>
              <a:t> </a:t>
            </a:r>
            <a:r>
              <a:rPr dirty="0" sz="2200" lang="en-US">
                <a:ea typeface="ＭＳ Ｐゴシック" charset="-128"/>
              </a:rPr>
              <a:t>Ionizing radiation has </a:t>
            </a:r>
            <a:r>
              <a:rPr dirty="0" sz="2200" lang="en-US">
                <a:solidFill>
                  <a:srgbClr val="C00000"/>
                </a:solidFill>
                <a:ea typeface="ＭＳ Ｐゴシック" charset="-128"/>
              </a:rPr>
              <a:t>sufficient energy to knock bound elections out </a:t>
            </a:r>
            <a:r>
              <a:rPr dirty="0" sz="2200" lang="en-US">
                <a:ea typeface="ＭＳ Ｐゴシック" charset="-128"/>
              </a:rPr>
              <a:t>of an atom or molecule</a:t>
            </a:r>
          </a:p>
          <a:p>
            <a:pPr eaLnBrk="0" hangingPunct="0">
              <a:buFontTx/>
              <a:buChar char="•"/>
            </a:pPr>
            <a:r>
              <a:rPr dirty="0" sz="2200" lang="en-US">
                <a:ea typeface="ＭＳ Ｐゴシック" charset="-128"/>
              </a:rPr>
              <a:t> Includes alpha/beta particles and gamma/x-rays</a:t>
            </a:r>
          </a:p>
          <a:p>
            <a:pPr eaLnBrk="0" hangingPunct="0">
              <a:buFontTx/>
              <a:buChar char="•"/>
            </a:pPr>
            <a:r>
              <a:rPr dirty="0" sz="2200" lang="en-US">
                <a:ea typeface="ＭＳ Ｐゴシック" charset="-128"/>
              </a:rPr>
              <a:t> Can form highly </a:t>
            </a:r>
            <a:r>
              <a:rPr dirty="0" sz="2200" lang="en-US">
                <a:solidFill>
                  <a:srgbClr val="C00000"/>
                </a:solidFill>
                <a:ea typeface="ＭＳ Ｐゴシック" charset="-128"/>
              </a:rPr>
              <a:t>reactive </a:t>
            </a:r>
            <a:r>
              <a:rPr b="1" dirty="0" sz="2200" lang="en-US">
                <a:solidFill>
                  <a:srgbClr val="C00000"/>
                </a:solidFill>
                <a:ea typeface="ＭＳ Ｐゴシック" charset="-128"/>
              </a:rPr>
              <a:t>free radicals </a:t>
            </a:r>
            <a:r>
              <a:rPr dirty="0" sz="2200" lang="en-US">
                <a:solidFill>
                  <a:srgbClr val="C00000"/>
                </a:solidFill>
                <a:ea typeface="ＭＳ Ｐゴシック" charset="-128"/>
              </a:rPr>
              <a:t>with unpaired electrons</a:t>
            </a:r>
          </a:p>
          <a:p>
            <a:pPr eaLnBrk="0" hangingPunct="0" lvl="1">
              <a:buFontTx/>
              <a:buChar char="•"/>
            </a:pPr>
            <a:r>
              <a:rPr dirty="0" sz="2200" lang="en-US">
                <a:ea typeface="ＭＳ Ｐゴシック" charset="-128"/>
              </a:rPr>
              <a:t> For example, H</a:t>
            </a:r>
            <a:r>
              <a:rPr baseline="-25000" dirty="0" sz="2200" lang="en-US">
                <a:ea typeface="ＭＳ Ｐゴシック" charset="-128"/>
              </a:rPr>
              <a:t>2</a:t>
            </a:r>
            <a:r>
              <a:rPr dirty="0" sz="2200" lang="en-US">
                <a:ea typeface="ＭＳ Ｐゴシック" charset="-128"/>
              </a:rPr>
              <a:t>O </a:t>
            </a:r>
            <a:r>
              <a:rPr dirty="0" sz="2200" lang="en-US">
                <a:ea typeface="ＭＳ Ｐゴシック" charset="-128"/>
                <a:sym typeface="Symbol" pitchFamily="18" charset="2"/>
              </a:rPr>
              <a:t> [H</a:t>
            </a:r>
            <a:r>
              <a:rPr baseline="-25000" dirty="0" sz="2200" lang="en-US">
                <a:ea typeface="ＭＳ Ｐゴシック" charset="-128"/>
              </a:rPr>
              <a:t>2</a:t>
            </a:r>
            <a:r>
              <a:rPr dirty="0" sz="2200" lang="en-US">
                <a:ea typeface="ＭＳ Ｐゴシック" charset="-128"/>
                <a:sym typeface="Symbol" pitchFamily="18" charset="2"/>
              </a:rPr>
              <a:t>O</a:t>
            </a:r>
            <a:r>
              <a:rPr baseline="30000" dirty="0" sz="2200" lang="en-US">
                <a:ea typeface="ＭＳ Ｐゴシック" charset="-128"/>
              </a:rPr>
              <a:t>.</a:t>
            </a:r>
            <a:r>
              <a:rPr dirty="0" sz="2200" lang="en-US">
                <a:ea typeface="ＭＳ Ｐゴシック" charset="-128"/>
                <a:sym typeface="Symbol" pitchFamily="18" charset="2"/>
              </a:rPr>
              <a:t>] + e</a:t>
            </a:r>
            <a:r>
              <a:rPr baseline="30000" dirty="0" sz="2200" lang="en-US">
                <a:ea typeface="ＭＳ Ｐゴシック" charset="-128"/>
              </a:rPr>
              <a:t>-</a:t>
            </a:r>
            <a:r>
              <a:rPr dirty="0" sz="2200" lang="en-US">
                <a:ea typeface="ＭＳ Ｐゴシック" charset="-128"/>
              </a:rPr>
              <a:t>   </a:t>
            </a:r>
          </a:p>
          <a:p>
            <a:pPr eaLnBrk="0" hangingPunct="0">
              <a:buFontTx/>
              <a:buChar char="•"/>
            </a:pPr>
            <a:r>
              <a:rPr dirty="0" sz="2200" lang="en-US">
                <a:ea typeface="ＭＳ Ｐゴシック" charset="-128"/>
              </a:rPr>
              <a:t> Rapidly dividing cells in the human body are particularly susceptible to damage by free radicals</a:t>
            </a:r>
          </a:p>
          <a:p>
            <a:pPr eaLnBrk="0" hangingPunct="0" lvl="1">
              <a:buFontTx/>
              <a:buChar char="•"/>
            </a:pPr>
            <a:r>
              <a:rPr dirty="0" sz="2200" lang="en-US">
                <a:ea typeface="ＭＳ Ｐゴシック" charset="-128"/>
              </a:rPr>
              <a:t> </a:t>
            </a:r>
            <a:r>
              <a:rPr dirty="0" sz="2200" lang="en-US">
                <a:solidFill>
                  <a:srgbClr val="00B050"/>
                </a:solidFill>
                <a:ea typeface="ＭＳ Ｐゴシック" charset="-128"/>
              </a:rPr>
              <a:t>Radiation can be used to treat certain cancers and Graves disease of the thyroid</a:t>
            </a:r>
          </a:p>
          <a:p>
            <a:pPr eaLnBrk="0" hangingPunct="0" lvl="1">
              <a:buFontTx/>
              <a:buChar char="•"/>
            </a:pPr>
            <a:r>
              <a:rPr dirty="0" sz="2200" lang="en-US">
                <a:ea typeface="ＭＳ Ｐゴシック" charset="-128"/>
              </a:rPr>
              <a:t> However, ionizing radiation can also damage healthy cells</a:t>
            </a:r>
          </a:p>
          <a:p>
            <a:pPr eaLnBrk="0" hangingPunct="0" lvl="1">
              <a:buFontTx/>
              <a:buChar char="•"/>
            </a:pPr>
            <a:r>
              <a:rPr dirty="0" sz="2200" lang="en-US">
                <a:ea typeface="ＭＳ Ｐゴシック" charset="-128"/>
              </a:rPr>
              <a:t> Biological damage determined by radiation dose, type of radiation, rate of delivery, and type of tissue</a:t>
            </a:r>
          </a:p>
        </p:txBody>
      </p:sp>
      <p:sp>
        <p:nvSpPr>
          <p:cNvPr id="1048647" name="Rectangle 2"/>
          <p:cNvSpPr/>
          <p:nvPr/>
        </p:nvSpPr>
        <p:spPr>
          <a:xfrm>
            <a:off x="612475" y="363112"/>
            <a:ext cx="11248846" cy="646331"/>
          </a:xfrm>
          <a:prstGeom prst="rect"/>
        </p:spPr>
        <p:txBody>
          <a:bodyPr wrap="square">
            <a:spAutoFit/>
          </a:bodyPr>
          <a:p>
            <a:pPr algn="ctr" eaLnBrk="0" hangingPunct="0"/>
            <a:r>
              <a:rPr dirty="0" sz="3600" lang="en-US" smtClean="0">
                <a:solidFill>
                  <a:srgbClr val="FF0000"/>
                </a:solidFill>
                <a:ea typeface="ＭＳ Ｐゴシック" charset="-128"/>
              </a:rPr>
              <a:t>Effects of Ionizing Radiation on living system</a:t>
            </a:r>
            <a:endParaRPr dirty="0" sz="3600" lang="en-US">
              <a:solidFill>
                <a:srgbClr val="FF000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26332" t="22547" r="5643" b="25052"/>
          <a:stretch>
            <a:fillRect/>
          </a:stretch>
        </p:blipFill>
        <p:spPr>
          <a:xfrm>
            <a:off x="299524" y="1467829"/>
            <a:ext cx="4133951" cy="2597920"/>
          </a:xfrm>
          <a:prstGeom prst="rect"/>
        </p:spPr>
      </p:pic>
      <p:pic>
        <p:nvPicPr>
          <p:cNvPr id="2097172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24515" t="12526" r="4520" b="12526"/>
          <a:stretch>
            <a:fillRect/>
          </a:stretch>
        </p:blipFill>
        <p:spPr>
          <a:xfrm>
            <a:off x="6270238" y="1308234"/>
            <a:ext cx="4534923" cy="3557270"/>
          </a:xfrm>
          <a:prstGeom prst="rect"/>
        </p:spPr>
      </p:pic>
      <p:sp>
        <p:nvSpPr>
          <p:cNvPr id="1048651" name="TextBox 1"/>
          <p:cNvSpPr txBox="1"/>
          <p:nvPr/>
        </p:nvSpPr>
        <p:spPr>
          <a:xfrm>
            <a:off x="266937" y="500331"/>
            <a:ext cx="8825305" cy="1477328"/>
          </a:xfrm>
          <a:prstGeom prst="rect"/>
          <a:noFill/>
        </p:spPr>
        <p:txBody>
          <a:bodyPr rtlCol="0" wrap="square">
            <a:spAutoFit/>
          </a:bodyPr>
          <a:p>
            <a:endParaRPr dirty="0" sz="2400" lang="en-US"/>
          </a:p>
          <a:p>
            <a:r>
              <a:rPr dirty="0" sz="2400" lang="en-US"/>
              <a:t>Radiation effects can be </a:t>
            </a:r>
            <a:r>
              <a:rPr b="1" dirty="0" sz="2400" lang="en-US">
                <a:solidFill>
                  <a:srgbClr val="0070C0"/>
                </a:solidFill>
              </a:rPr>
              <a:t>somatic or genetic</a:t>
            </a:r>
            <a:r>
              <a:rPr dirty="0" sz="2400" lang="en-US"/>
              <a:t>.</a:t>
            </a:r>
            <a:endParaRPr dirty="0" sz="2400" lang="en-IN"/>
          </a:p>
          <a:p>
            <a:r>
              <a:rPr b="1" dirty="0" sz="2400" lang="en-US">
                <a:solidFill>
                  <a:srgbClr val="FF0000"/>
                </a:solidFill>
              </a:rPr>
              <a:t> </a:t>
            </a:r>
            <a:endParaRPr b="1" dirty="0" sz="2400" lang="en-IN">
              <a:solidFill>
                <a:srgbClr val="FF0000"/>
              </a:solidFill>
            </a:endParaRPr>
          </a:p>
          <a:p>
            <a:endParaRPr dirty="0" lang="en-IN"/>
          </a:p>
        </p:txBody>
      </p:sp>
      <p:pic>
        <p:nvPicPr>
          <p:cNvPr id="2097173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5643" t="7516" b="47599"/>
          <a:stretch>
            <a:fillRect/>
          </a:stretch>
        </p:blipFill>
        <p:spPr>
          <a:xfrm>
            <a:off x="584139" y="4117535"/>
            <a:ext cx="5014405" cy="2533430"/>
          </a:xfrm>
          <a:prstGeom prst="rect"/>
        </p:spPr>
      </p:pic>
      <p:sp>
        <p:nvSpPr>
          <p:cNvPr id="1048652" name="Rectangle 6"/>
          <p:cNvSpPr/>
          <p:nvPr/>
        </p:nvSpPr>
        <p:spPr>
          <a:xfrm>
            <a:off x="0" y="69008"/>
            <a:ext cx="11960393" cy="646331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3600" lang="en-US" smtClean="0">
                <a:solidFill>
                  <a:srgbClr val="FF0000"/>
                </a:solidFill>
              </a:rPr>
              <a:t>Effects of nuclear pollution on animals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12526" b="57620"/>
          <a:stretch>
            <a:fillRect/>
          </a:stretch>
        </p:blipFill>
        <p:spPr>
          <a:xfrm>
            <a:off x="248339" y="734449"/>
            <a:ext cx="6790813" cy="1439077"/>
          </a:xfrm>
          <a:prstGeom prst="rect"/>
        </p:spPr>
      </p:pic>
      <p:pic>
        <p:nvPicPr>
          <p:cNvPr id="209717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14843" y="2087592"/>
            <a:ext cx="6664259" cy="4477110"/>
          </a:xfrm>
          <a:prstGeom prst="rect"/>
        </p:spPr>
      </p:pic>
      <p:sp>
        <p:nvSpPr>
          <p:cNvPr id="1048653" name="TextBox 4"/>
          <p:cNvSpPr txBox="1"/>
          <p:nvPr/>
        </p:nvSpPr>
        <p:spPr>
          <a:xfrm>
            <a:off x="1431985" y="120770"/>
            <a:ext cx="9445924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600" lang="en-US" smtClean="0">
                <a:solidFill>
                  <a:srgbClr val="FF0000"/>
                </a:solidFill>
              </a:rPr>
              <a:t>Effects on Plants</a:t>
            </a:r>
            <a:endParaRPr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9468" t="15651" r="1673" b="26716"/>
          <a:stretch>
            <a:fillRect/>
          </a:stretch>
        </p:blipFill>
        <p:spPr>
          <a:xfrm>
            <a:off x="518980" y="1482570"/>
            <a:ext cx="8748584" cy="4887337"/>
          </a:xfrm>
          <a:prstGeom prst="rect"/>
        </p:spPr>
      </p:pic>
      <p:sp>
        <p:nvSpPr>
          <p:cNvPr id="1048595" name="TextBox 1"/>
          <p:cNvSpPr txBox="1"/>
          <p:nvPr/>
        </p:nvSpPr>
        <p:spPr>
          <a:xfrm>
            <a:off x="1" y="488093"/>
            <a:ext cx="11524890" cy="5847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200" lang="en-US">
                <a:solidFill>
                  <a:srgbClr val="FF0000"/>
                </a:solidFill>
              </a:rPr>
              <a:t>NUCLEAR HAZARDS/ NUCLEAR POLLUTION</a:t>
            </a:r>
            <a:endParaRPr dirty="0" sz="3200"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extBox 3"/>
          <p:cNvSpPr txBox="1"/>
          <p:nvPr/>
        </p:nvSpPr>
        <p:spPr>
          <a:xfrm>
            <a:off x="508958" y="1763756"/>
            <a:ext cx="11136702" cy="2123658"/>
          </a:xfrm>
          <a:prstGeom prst="rect"/>
          <a:solidFill>
            <a:srgbClr val="002060"/>
          </a:solidFill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txBody>
          <a:bodyPr rtlCol="0" wrap="square">
            <a:spAutoFit/>
          </a:bodyPr>
          <a:p>
            <a:pPr algn="ctr"/>
            <a:r>
              <a:rPr dirty="0" sz="4400" lang="en-US">
                <a:solidFill>
                  <a:srgbClr val="92D050"/>
                </a:solidFill>
              </a:rPr>
              <a:t>SOME LIVE EXAMPLES </a:t>
            </a:r>
          </a:p>
          <a:p>
            <a:pPr algn="ctr"/>
            <a:r>
              <a:rPr dirty="0" sz="4400" lang="en-US">
                <a:solidFill>
                  <a:srgbClr val="92D050"/>
                </a:solidFill>
              </a:rPr>
              <a:t>OF</a:t>
            </a:r>
          </a:p>
          <a:p>
            <a:pPr algn="ctr"/>
            <a:r>
              <a:rPr dirty="0" sz="4400" lang="en-US">
                <a:solidFill>
                  <a:srgbClr val="92D050"/>
                </a:solidFill>
              </a:rPr>
              <a:t> “NUCLEAR POLLUTION”</a:t>
            </a:r>
            <a:endParaRPr dirty="0" sz="4400" lang="en-IN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ext Box 2"/>
          <p:cNvSpPr txBox="1">
            <a:spLocks noChangeArrowheads="1"/>
          </p:cNvSpPr>
          <p:nvPr/>
        </p:nvSpPr>
        <p:spPr bwMode="auto">
          <a:xfrm>
            <a:off x="396815" y="319237"/>
            <a:ext cx="11326483" cy="64633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eaLnBrk="0" hangingPunct="0"/>
            <a:r>
              <a:rPr dirty="0" sz="3600" lang="en-US" smtClean="0">
                <a:solidFill>
                  <a:srgbClr val="FF0000"/>
                </a:solidFill>
                <a:ea typeface="ＭＳ Ｐゴシック" charset="-128"/>
              </a:rPr>
              <a:t>           Chernobyl </a:t>
            </a:r>
            <a:r>
              <a:rPr dirty="0" sz="3600" lang="en-US">
                <a:solidFill>
                  <a:srgbClr val="FF0000"/>
                </a:solidFill>
                <a:ea typeface="ＭＳ Ｐゴシック" charset="-128"/>
              </a:rPr>
              <a:t>Accident- April 26, 1986</a:t>
            </a:r>
          </a:p>
        </p:txBody>
      </p:sp>
      <p:sp>
        <p:nvSpPr>
          <p:cNvPr id="1048656" name="Text Box 4"/>
          <p:cNvSpPr txBox="1">
            <a:spLocks noChangeArrowheads="1"/>
          </p:cNvSpPr>
          <p:nvPr/>
        </p:nvSpPr>
        <p:spPr bwMode="auto">
          <a:xfrm>
            <a:off x="6288658" y="1066801"/>
            <a:ext cx="5598544" cy="378565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just" eaLnBrk="0" hangingPunct="0">
              <a:lnSpc>
                <a:spcPct val="150000"/>
              </a:lnSpc>
              <a:buFontTx/>
              <a:buChar char="•"/>
            </a:pPr>
            <a:r>
              <a:rPr dirty="0" sz="2400" lang="en-US">
                <a:ea typeface="ＭＳ Ｐゴシック" charset="-128"/>
              </a:rPr>
              <a:t> </a:t>
            </a:r>
            <a:r>
              <a:rPr dirty="0" sz="2000" lang="en-US">
                <a:ea typeface="ＭＳ Ｐゴシック" charset="-128"/>
              </a:rPr>
              <a:t>World’s worst nuclear power plant accident</a:t>
            </a:r>
          </a:p>
          <a:p>
            <a:pPr algn="just" eaLnBrk="0" hangingPunct="0">
              <a:lnSpc>
                <a:spcPct val="150000"/>
              </a:lnSpc>
              <a:buFontTx/>
              <a:buChar char="•"/>
            </a:pPr>
            <a:r>
              <a:rPr dirty="0" sz="2000" lang="en-US">
                <a:ea typeface="ＭＳ Ｐゴシック" charset="-128"/>
              </a:rPr>
              <a:t> Chernobyl in Ukraine on </a:t>
            </a:r>
            <a:r>
              <a:rPr dirty="0" sz="2000" lang="en-US" err="1">
                <a:ea typeface="ＭＳ Ｐゴシック" charset="-128"/>
              </a:rPr>
              <a:t>Pripyat</a:t>
            </a:r>
            <a:r>
              <a:rPr dirty="0" sz="2000" lang="en-US">
                <a:ea typeface="ＭＳ Ｐゴシック" charset="-128"/>
              </a:rPr>
              <a:t> River</a:t>
            </a:r>
          </a:p>
          <a:p>
            <a:pPr algn="just" eaLnBrk="0" hangingPunct="0">
              <a:lnSpc>
                <a:spcPct val="150000"/>
              </a:lnSpc>
              <a:buFontTx/>
              <a:buChar char="•"/>
            </a:pPr>
            <a:r>
              <a:rPr dirty="0" sz="2000" lang="en-US" smtClean="0">
                <a:ea typeface="ＭＳ Ｐゴシック" charset="-128"/>
              </a:rPr>
              <a:t>Combination </a:t>
            </a:r>
            <a:r>
              <a:rPr dirty="0" sz="2000" lang="en-US">
                <a:ea typeface="ＭＳ Ｐゴシック" charset="-128"/>
              </a:rPr>
              <a:t>of </a:t>
            </a:r>
            <a:r>
              <a:rPr dirty="0" sz="2000" lang="en-US">
                <a:solidFill>
                  <a:srgbClr val="C00000"/>
                </a:solidFill>
                <a:ea typeface="ＭＳ Ｐゴシック" charset="-128"/>
              </a:rPr>
              <a:t>design and operator error during </a:t>
            </a:r>
            <a:r>
              <a:rPr dirty="0" sz="2000" lang="en-US">
                <a:ea typeface="ＭＳ Ｐゴシック" charset="-128"/>
              </a:rPr>
              <a:t>electrical power safety check resulted in cascade of events leading to core breach of Reactor 4  with subsequent chemical (not nuclear) explosion</a:t>
            </a:r>
          </a:p>
          <a:p>
            <a:pPr eaLnBrk="0" hangingPunct="0">
              <a:buFontTx/>
              <a:buChar char="•"/>
            </a:pPr>
            <a:endParaRPr dirty="0" sz="2400" lang="en-US">
              <a:ea typeface="ＭＳ Ｐゴシック" charset="-128"/>
            </a:endParaRPr>
          </a:p>
        </p:txBody>
      </p:sp>
      <p:pic>
        <p:nvPicPr>
          <p:cNvPr id="2097176" name="Picture 3" descr="300px-Chernobyl_Disaster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37079" y="1219200"/>
            <a:ext cx="5080000" cy="44323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77" name="Picture 3" descr="ukr_map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580799" y="4047736"/>
            <a:ext cx="4005434" cy="2810264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ext Box 2"/>
          <p:cNvSpPr txBox="1">
            <a:spLocks noChangeArrowheads="1"/>
          </p:cNvSpPr>
          <p:nvPr/>
        </p:nvSpPr>
        <p:spPr bwMode="auto">
          <a:xfrm>
            <a:off x="0" y="152400"/>
            <a:ext cx="10343071" cy="70788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eaLnBrk="0" hangingPunct="0"/>
            <a:r>
              <a:rPr dirty="0" sz="4000" lang="en-US" smtClean="0">
                <a:solidFill>
                  <a:srgbClr val="FF0000"/>
                </a:solidFill>
                <a:ea typeface="ＭＳ Ｐゴシック" charset="-128"/>
              </a:rPr>
              <a:t>                     Chernobyl </a:t>
            </a:r>
            <a:r>
              <a:rPr dirty="0" sz="4000" lang="en-US">
                <a:solidFill>
                  <a:srgbClr val="FF0000"/>
                </a:solidFill>
                <a:ea typeface="ＭＳ Ｐゴシック" charset="-128"/>
              </a:rPr>
              <a:t>Accident</a:t>
            </a:r>
          </a:p>
        </p:txBody>
      </p:sp>
      <p:sp>
        <p:nvSpPr>
          <p:cNvPr id="1048661" name="Text Box 3"/>
          <p:cNvSpPr txBox="1">
            <a:spLocks noChangeArrowheads="1"/>
          </p:cNvSpPr>
          <p:nvPr/>
        </p:nvSpPr>
        <p:spPr bwMode="auto">
          <a:xfrm>
            <a:off x="1651479" y="874143"/>
            <a:ext cx="9245600" cy="563231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eaLnBrk="0" hangingPunct="0">
              <a:buFont typeface="Tahoma" pitchFamily="34" charset="0"/>
              <a:buChar char="•"/>
            </a:pPr>
            <a:r>
              <a:rPr dirty="0" lang="en-US">
                <a:ea typeface="ＭＳ Ｐゴシック" charset="-128"/>
              </a:rPr>
              <a:t> </a:t>
            </a:r>
            <a:r>
              <a:rPr dirty="0" sz="2400" lang="en-US">
                <a:ea typeface="ＭＳ Ｐゴシック" charset="-128"/>
              </a:rPr>
              <a:t>Flow of coolant water interrupted, insufficient </a:t>
            </a:r>
            <a:endParaRPr dirty="0" sz="2400" lang="en-US" smtClean="0">
              <a:ea typeface="ＭＳ Ｐゴシック" charset="-128"/>
            </a:endParaRPr>
          </a:p>
          <a:p>
            <a:pPr eaLnBrk="0" hangingPunct="0">
              <a:buFont typeface="Tahoma" pitchFamily="34" charset="0"/>
              <a:buChar char="•"/>
            </a:pPr>
            <a:r>
              <a:rPr dirty="0" sz="2400" lang="en-US" smtClean="0">
                <a:ea typeface="ＭＳ Ｐゴシック" charset="-128"/>
              </a:rPr>
              <a:t> </a:t>
            </a:r>
            <a:r>
              <a:rPr dirty="0" sz="2400" lang="en-US">
                <a:ea typeface="ＭＳ Ｐゴシック" charset="-128"/>
              </a:rPr>
              <a:t>Graphite used to slow neutrons in reactor caught fire.  Water </a:t>
            </a:r>
            <a:r>
              <a:rPr dirty="0" sz="2400" lang="en-US">
                <a:solidFill>
                  <a:srgbClr val="5953CD"/>
                </a:solidFill>
                <a:ea typeface="ＭＳ Ｐゴシック" charset="-128"/>
              </a:rPr>
              <a:t>sprayed on graphite, resulting in hydrogen gas formation- </a:t>
            </a:r>
            <a:r>
              <a:rPr dirty="0" sz="2400" lang="en-US">
                <a:ea typeface="ＭＳ Ｐゴシック" charset="-128"/>
              </a:rPr>
              <a:t>chemical combustion reaction and explosion</a:t>
            </a:r>
          </a:p>
          <a:p>
            <a:pPr eaLnBrk="0" hangingPunct="0" lvl="1">
              <a:buFontTx/>
              <a:buChar char="•"/>
            </a:pPr>
            <a:r>
              <a:rPr dirty="0" sz="2400" lang="en-US">
                <a:ea typeface="ＭＳ Ｐゴシック" charset="-128"/>
              </a:rPr>
              <a:t> 2H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</a:rPr>
              <a:t>O(l) + C(graphite) 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 2 H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(g) + CO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(g)</a:t>
            </a:r>
          </a:p>
          <a:p>
            <a:pPr eaLnBrk="0" hangingPunct="0" lvl="1">
              <a:buFontTx/>
              <a:buChar char="•"/>
            </a:pPr>
            <a:r>
              <a:rPr dirty="0" sz="2400" lang="en-US">
                <a:ea typeface="ＭＳ Ｐゴシック" charset="-128"/>
                <a:sym typeface="Symbol" pitchFamily="18" charset="2"/>
              </a:rPr>
              <a:t> 2H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(g) + O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(g)  2H</a:t>
            </a:r>
            <a:r>
              <a:rPr baseline="-25000" dirty="0" sz="2400" lang="en-US">
                <a:ea typeface="ＭＳ Ｐゴシック" charset="-128"/>
              </a:rPr>
              <a:t>2</a:t>
            </a:r>
            <a:r>
              <a:rPr dirty="0" sz="2400" lang="en-US">
                <a:ea typeface="ＭＳ Ｐゴシック" charset="-128"/>
                <a:sym typeface="Symbol" pitchFamily="18" charset="2"/>
              </a:rPr>
              <a:t>O(g)</a:t>
            </a:r>
          </a:p>
          <a:p>
            <a:pPr eaLnBrk="0" hangingPunct="0">
              <a:buFontTx/>
              <a:buChar char="•"/>
            </a:pPr>
            <a:r>
              <a:rPr dirty="0" sz="2400" lang="en-US">
                <a:ea typeface="ＭＳ Ｐゴシック" charset="-128"/>
              </a:rPr>
              <a:t> Large amount of radioactive fission products dispersed into atmosphere for 10 days (about </a:t>
            </a:r>
            <a:r>
              <a:rPr dirty="0" sz="2400" lang="en-US">
                <a:solidFill>
                  <a:srgbClr val="5953CD"/>
                </a:solidFill>
                <a:ea typeface="ＭＳ Ｐゴシック" charset="-128"/>
              </a:rPr>
              <a:t>100X greater than Hiroshima/Nagasaki</a:t>
            </a:r>
            <a:r>
              <a:rPr dirty="0" sz="2400" lang="en-US">
                <a:ea typeface="ＭＳ Ｐゴシック" charset="-128"/>
              </a:rPr>
              <a:t>)</a:t>
            </a:r>
          </a:p>
          <a:p>
            <a:pPr eaLnBrk="0" hangingPunct="0">
              <a:buFontTx/>
              <a:buChar char="•"/>
            </a:pPr>
            <a:r>
              <a:rPr dirty="0" sz="2400" lang="en-US">
                <a:ea typeface="ＭＳ Ｐゴシック" charset="-128"/>
              </a:rPr>
              <a:t> 150,000 people in 60 km radius permanently evacuated</a:t>
            </a:r>
          </a:p>
          <a:p>
            <a:pPr eaLnBrk="0" hangingPunct="0">
              <a:buFontTx/>
              <a:buChar char="•"/>
            </a:pPr>
            <a:r>
              <a:rPr dirty="0" sz="2400" lang="en-US" smtClean="0">
                <a:ea typeface="ＭＳ Ｐゴシック" charset="-128"/>
              </a:rPr>
              <a:t>several </a:t>
            </a:r>
            <a:r>
              <a:rPr dirty="0" sz="2400" lang="en-US">
                <a:ea typeface="ＭＳ Ｐゴシック" charset="-128"/>
              </a:rPr>
              <a:t>workers immediately, about 30 firefighters/emergency workers from acute radiation exposure, and a smaller # from </a:t>
            </a:r>
            <a:r>
              <a:rPr dirty="0" sz="2400" lang="en-US" err="1">
                <a:ea typeface="ＭＳ Ｐゴシック" charset="-128"/>
              </a:rPr>
              <a:t>subacute</a:t>
            </a:r>
            <a:r>
              <a:rPr dirty="0" sz="2400" lang="en-US">
                <a:ea typeface="ＭＳ Ｐゴシック" charset="-128"/>
              </a:rPr>
              <a:t> effects (overall, </a:t>
            </a:r>
            <a:r>
              <a:rPr dirty="0" sz="2400" lang="en-US">
                <a:solidFill>
                  <a:srgbClr val="00B050"/>
                </a:solidFill>
                <a:ea typeface="ＭＳ Ｐゴシック" charset="-128"/>
              </a:rPr>
              <a:t>about 60 deaths</a:t>
            </a:r>
            <a:r>
              <a:rPr dirty="0" sz="2400" lang="en-US">
                <a:ea typeface="ＭＳ Ｐゴシック" charset="-128"/>
              </a:rPr>
              <a:t>)</a:t>
            </a:r>
          </a:p>
          <a:p>
            <a:pPr eaLnBrk="0" hangingPunct="0">
              <a:buFontTx/>
              <a:buChar char="•"/>
            </a:pPr>
            <a:r>
              <a:rPr dirty="0" sz="2400" lang="en-US">
                <a:ea typeface="ＭＳ Ｐゴシック" charset="-128"/>
              </a:rPr>
              <a:t> About 250 million people exposed to radiation levels which may reduce </a:t>
            </a:r>
            <a:r>
              <a:rPr dirty="0" sz="2400" lang="en-US" smtClean="0">
                <a:ea typeface="ＭＳ Ｐゴシック" charset="-128"/>
              </a:rPr>
              <a:t>lifespan</a:t>
            </a:r>
            <a:endParaRPr dirty="0" sz="2400" lang="en-US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ext Box 2"/>
          <p:cNvSpPr txBox="1">
            <a:spLocks noChangeArrowheads="1"/>
          </p:cNvSpPr>
          <p:nvPr/>
        </p:nvSpPr>
        <p:spPr bwMode="auto">
          <a:xfrm>
            <a:off x="439947" y="920151"/>
            <a:ext cx="10752347" cy="353943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eaLnBrk="0" hangingPunct="0"/>
            <a:endParaRPr dirty="0" sz="3200" lang="en-US" smtClean="0">
              <a:solidFill>
                <a:schemeClr val="accent2"/>
              </a:solidFill>
              <a:ea typeface="ＭＳ Ｐゴシック" charset="-128"/>
            </a:endParaRPr>
          </a:p>
          <a:p>
            <a:pPr eaLnBrk="0" hangingPunct="0">
              <a:buFontTx/>
              <a:buChar char="•"/>
            </a:pPr>
            <a:r>
              <a:rPr dirty="0" sz="2400" lang="en-US" smtClean="0">
                <a:ea typeface="ＭＳ Ｐゴシック" charset="-128"/>
              </a:rPr>
              <a:t>Surrounding farmland (1000 square miles) not farmable due to high </a:t>
            </a:r>
            <a:r>
              <a:rPr dirty="0" sz="2400" lang="en-US" smtClean="0">
                <a:solidFill>
                  <a:srgbClr val="5953CD"/>
                </a:solidFill>
                <a:ea typeface="ＭＳ Ｐゴシック" charset="-128"/>
              </a:rPr>
              <a:t>Cs-137 </a:t>
            </a:r>
            <a:r>
              <a:rPr dirty="0" sz="2400" lang="en-US" smtClean="0">
                <a:ea typeface="ＭＳ Ｐゴシック" charset="-128"/>
              </a:rPr>
              <a:t>(exception, one small area in Belarus)</a:t>
            </a:r>
          </a:p>
          <a:p>
            <a:pPr eaLnBrk="0" hangingPunct="0"/>
            <a:endParaRPr dirty="0" sz="2400" lang="en-US" smtClean="0">
              <a:ea typeface="ＭＳ Ｐゴシック" charset="-128"/>
            </a:endParaRPr>
          </a:p>
          <a:p>
            <a:pPr eaLnBrk="0" hangingPunct="0">
              <a:buFontTx/>
              <a:buChar char="•"/>
            </a:pPr>
            <a:r>
              <a:rPr dirty="0" sz="2400" lang="en-US" smtClean="0">
                <a:ea typeface="ＭＳ Ｐゴシック" charset="-128"/>
              </a:rPr>
              <a:t> High levels of Cs-137 found down wind in reindeer meat in Scandinavia</a:t>
            </a:r>
          </a:p>
          <a:p>
            <a:pPr eaLnBrk="0" hangingPunct="0">
              <a:buFontTx/>
              <a:buChar char="•"/>
            </a:pPr>
            <a:endParaRPr dirty="0" sz="2400" lang="en-US" smtClean="0">
              <a:ea typeface="ＭＳ Ｐゴシック" charset="-128"/>
            </a:endParaRPr>
          </a:p>
          <a:p>
            <a:pPr eaLnBrk="0" hangingPunct="0">
              <a:buFontTx/>
              <a:buChar char="•"/>
            </a:pPr>
            <a:r>
              <a:rPr dirty="0" sz="2400" lang="en-US" smtClean="0">
                <a:ea typeface="ＭＳ Ｐゴシック" charset="-128"/>
              </a:rPr>
              <a:t> Contamination effects on plants/animals within 30 km</a:t>
            </a:r>
          </a:p>
          <a:p>
            <a:pPr eaLnBrk="0" hangingPunct="0"/>
            <a:endParaRPr dirty="0" sz="2400" lang="en-US" smtClean="0">
              <a:ea typeface="ＭＳ Ｐゴシック" charset="-128"/>
            </a:endParaRPr>
          </a:p>
          <a:p>
            <a:pPr eaLnBrk="0" hangingPunct="0">
              <a:buFontTx/>
              <a:buChar char="•"/>
            </a:pPr>
            <a:r>
              <a:rPr dirty="0" sz="2400" lang="en-US" smtClean="0">
                <a:ea typeface="ＭＳ Ｐゴシック" charset="-128"/>
              </a:rPr>
              <a:t> Contamination of nearby water bodies and fish  </a:t>
            </a:r>
            <a:endParaRPr dirty="0" sz="2400" lang="en-US">
              <a:ea typeface="ＭＳ Ｐゴシック" charset="-128"/>
            </a:endParaRPr>
          </a:p>
        </p:txBody>
      </p:sp>
      <p:pic>
        <p:nvPicPr>
          <p:cNvPr id="2097178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6928" t="23398" r="22571" b="56825"/>
          <a:stretch>
            <a:fillRect/>
          </a:stretch>
        </p:blipFill>
        <p:spPr>
          <a:xfrm>
            <a:off x="529587" y="4580625"/>
            <a:ext cx="10857281" cy="1630393"/>
          </a:xfrm>
          <a:prstGeom prst="rect"/>
        </p:spPr>
      </p:pic>
      <p:sp>
        <p:nvSpPr>
          <p:cNvPr id="1048666" name="Rectangle 4"/>
          <p:cNvSpPr/>
          <p:nvPr/>
        </p:nvSpPr>
        <p:spPr>
          <a:xfrm>
            <a:off x="638355" y="397617"/>
            <a:ext cx="10860656" cy="707886"/>
          </a:xfrm>
          <a:prstGeom prst="rect"/>
        </p:spPr>
        <p:txBody>
          <a:bodyPr wrap="square">
            <a:spAutoFit/>
          </a:bodyPr>
          <a:p>
            <a:pPr algn="ctr" eaLnBrk="0" hangingPunct="0"/>
            <a:r>
              <a:rPr dirty="0" sz="4000" lang="en-US" smtClean="0">
                <a:solidFill>
                  <a:srgbClr val="FF0000"/>
                </a:solidFill>
                <a:ea typeface="ＭＳ Ｐゴシック" charset="-128"/>
              </a:rPr>
              <a:t>Chernobyl Accident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ext Box 2"/>
          <p:cNvSpPr txBox="1">
            <a:spLocks noChangeArrowheads="1"/>
          </p:cNvSpPr>
          <p:nvPr/>
        </p:nvSpPr>
        <p:spPr bwMode="auto">
          <a:xfrm>
            <a:off x="508000" y="685800"/>
            <a:ext cx="11074400" cy="4524315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eaLnBrk="0" hangingPunct="0"/>
            <a:r>
              <a:rPr b="1" dirty="0" sz="3200" lang="en-US">
                <a:solidFill>
                  <a:schemeClr val="accent2"/>
                </a:solidFill>
                <a:ea typeface="ＭＳ Ｐゴシック" pitchFamily="84" charset="-128"/>
              </a:rPr>
              <a:t>Chernobyl </a:t>
            </a:r>
            <a:r>
              <a:rPr b="1" dirty="0" sz="3200" lang="en-US" smtClean="0">
                <a:solidFill>
                  <a:schemeClr val="accent2"/>
                </a:solidFill>
                <a:ea typeface="ＭＳ Ｐゴシック" pitchFamily="84" charset="-128"/>
              </a:rPr>
              <a:t>Accident</a:t>
            </a:r>
          </a:p>
          <a:p>
            <a:pPr algn="ctr" eaLnBrk="0" hangingPunct="0"/>
            <a:endParaRPr b="1" dirty="0" sz="3200" lang="en-US">
              <a:solidFill>
                <a:schemeClr val="accent2"/>
              </a:solidFill>
              <a:ea typeface="ＭＳ Ｐゴシック" pitchFamily="84" charset="-128"/>
            </a:endParaRP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Initial </a:t>
            </a:r>
            <a:r>
              <a:rPr dirty="0" sz="2800" lang="en-US">
                <a:solidFill>
                  <a:srgbClr val="2805BB"/>
                </a:solidFill>
                <a:ea typeface="ＭＳ Ｐゴシック" pitchFamily="84" charset="-128"/>
              </a:rPr>
              <a:t>radiation released primarily I-131</a:t>
            </a:r>
            <a:r>
              <a:rPr dirty="0" sz="2800" lang="en-US">
                <a:ea typeface="ＭＳ Ｐゴシック" pitchFamily="84" charset="-128"/>
              </a:rPr>
              <a:t> (half life= 8 days), later </a:t>
            </a:r>
            <a:r>
              <a:rPr dirty="0" sz="2800" lang="en-US">
                <a:solidFill>
                  <a:srgbClr val="2805BB"/>
                </a:solidFill>
                <a:ea typeface="ＭＳ Ｐゴシック" pitchFamily="84" charset="-128"/>
              </a:rPr>
              <a:t>Cs-137 </a:t>
            </a:r>
            <a:r>
              <a:rPr dirty="0" sz="2800" lang="en-US">
                <a:ea typeface="ＭＳ Ｐゴシック" pitchFamily="84" charset="-128"/>
              </a:rPr>
              <a:t>(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half life= 30 years</a:t>
            </a:r>
            <a:r>
              <a:rPr dirty="0" sz="2800" lang="en-US">
                <a:ea typeface="ＭＳ Ｐゴシック" pitchFamily="84" charset="-128"/>
              </a:rPr>
              <a:t>)</a:t>
            </a: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Children particularly susceptible to I-131.  Thyroid takes up I</a:t>
            </a:r>
            <a:r>
              <a:rPr baseline="30000" dirty="0" sz="2800" lang="en-US">
                <a:ea typeface="ＭＳ Ｐゴシック" pitchFamily="84" charset="-128"/>
              </a:rPr>
              <a:t>-</a:t>
            </a:r>
            <a:r>
              <a:rPr dirty="0" sz="2800" lang="en-US">
                <a:ea typeface="ＭＳ Ｐゴシック" pitchFamily="84" charset="-128"/>
              </a:rPr>
              <a:t> to produce the hormone </a:t>
            </a:r>
            <a:r>
              <a:rPr dirty="0" sz="2800" lang="en-US" err="1">
                <a:ea typeface="ＭＳ Ｐゴシック" pitchFamily="84" charset="-128"/>
              </a:rPr>
              <a:t>thyroxine</a:t>
            </a:r>
            <a:r>
              <a:rPr dirty="0" sz="2800" lang="en-US">
                <a:ea typeface="ＭＳ Ｐゴシック" pitchFamily="84" charset="-128"/>
              </a:rPr>
              <a:t> (T4, growth/metabolism).</a:t>
            </a:r>
          </a:p>
          <a:p>
            <a:pPr algn="just" eaLnBrk="0" hangingPunct="0" lvl="1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I-131 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decays </a:t>
            </a:r>
            <a:r>
              <a:rPr dirty="0" sz="2800" lang="en-US" smtClean="0">
                <a:solidFill>
                  <a:srgbClr val="FF0000"/>
                </a:solidFill>
                <a:ea typeface="ＭＳ Ｐゴシック" pitchFamily="84" charset="-128"/>
              </a:rPr>
              <a:t>by 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beta emission with accompanying gamma ray</a:t>
            </a:r>
          </a:p>
          <a:p>
            <a:pPr algn="just" eaLnBrk="0" hangingPunct="0" lvl="1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If ingested, can cause 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thyroid cancer</a:t>
            </a:r>
          </a:p>
          <a:p>
            <a:pPr algn="just" eaLnBrk="0" hangingPunct="0" lvl="1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About 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4000 cases of thyroid cancer in exposed </a:t>
            </a:r>
            <a:r>
              <a:rPr dirty="0" sz="2800" lang="en-US">
                <a:ea typeface="ＭＳ Ｐゴシック" pitchFamily="84" charset="-128"/>
              </a:rPr>
              <a:t>children (2000), nine related deaths in this </a:t>
            </a:r>
            <a:r>
              <a:rPr dirty="0" sz="2800" lang="en-US" smtClean="0">
                <a:ea typeface="ＭＳ Ｐゴシック" pitchFamily="84" charset="-128"/>
              </a:rPr>
              <a:t>group</a:t>
            </a:r>
            <a:endParaRPr dirty="0" sz="2800" lang="en-US">
              <a:ea typeface="ＭＳ Ｐゴシック" pitchFamily="84" charset="-128"/>
            </a:endParaRPr>
          </a:p>
        </p:txBody>
      </p:sp>
      <p:sp>
        <p:nvSpPr>
          <p:cNvPr id="1048671" name="Text Box 3"/>
          <p:cNvSpPr txBox="1">
            <a:spLocks noChangeArrowheads="1"/>
          </p:cNvSpPr>
          <p:nvPr/>
        </p:nvSpPr>
        <p:spPr bwMode="auto">
          <a:xfrm>
            <a:off x="4550834" y="6289675"/>
            <a:ext cx="184731" cy="461665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eaLnBrk="0" hangingPunct="0"/>
            <a:endParaRPr sz="2400" lang="en-US">
              <a:ea typeface="ＭＳ Ｐゴシック" pitchFamily="84" charset="-128"/>
            </a:endParaRPr>
          </a:p>
        </p:txBody>
      </p:sp>
      <p:sp>
        <p:nvSpPr>
          <p:cNvPr id="1048672" name="Text Box 4"/>
          <p:cNvSpPr txBox="1">
            <a:spLocks noChangeArrowheads="1"/>
          </p:cNvSpPr>
          <p:nvPr/>
        </p:nvSpPr>
        <p:spPr bwMode="auto">
          <a:xfrm>
            <a:off x="6157384" y="6259514"/>
            <a:ext cx="4579395" cy="30777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eaLnBrk="0" hangingPunct="0"/>
            <a:r>
              <a:rPr dirty="0" sz="1400" lang="en-US" smtClean="0">
                <a:ea typeface="ＭＳ Ｐゴシック" pitchFamily="84" charset="-128"/>
                <a:hlinkClick r:id="rId1"/>
              </a:rPr>
              <a:t>http</a:t>
            </a:r>
            <a:r>
              <a:rPr dirty="0" sz="1400" lang="en-US">
                <a:ea typeface="ＭＳ Ｐゴシック" pitchFamily="84" charset="-128"/>
                <a:hlinkClick r:id="rId1"/>
              </a:rPr>
              <a:t>://www.world-nuclear.org/info/chernobyl/inf07.htm</a:t>
            </a:r>
            <a:endParaRPr dirty="0" lang="en-US">
              <a:ea typeface="ＭＳ Ｐゴシック" pitchFamily="84" charset="-128"/>
            </a:endParaRPr>
          </a:p>
        </p:txBody>
      </p:sp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11379200" cy="5724644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eaLnBrk="0" hangingPunct="0"/>
            <a:r>
              <a:rPr b="1" dirty="0" sz="3200" lang="en-US">
                <a:solidFill>
                  <a:schemeClr val="accent2"/>
                </a:solidFill>
                <a:ea typeface="ＭＳ Ｐゴシック" pitchFamily="84" charset="-128"/>
              </a:rPr>
              <a:t>Chernobyl </a:t>
            </a:r>
            <a:r>
              <a:rPr b="1" dirty="0" sz="3200" lang="en-US" smtClean="0">
                <a:solidFill>
                  <a:schemeClr val="accent2"/>
                </a:solidFill>
                <a:ea typeface="ＭＳ Ｐゴシック" pitchFamily="84" charset="-128"/>
              </a:rPr>
              <a:t>Accident</a:t>
            </a:r>
          </a:p>
          <a:p>
            <a:pPr algn="ctr" eaLnBrk="0" hangingPunct="0"/>
            <a:endParaRPr b="1" dirty="0" sz="3200" lang="en-US">
              <a:solidFill>
                <a:schemeClr val="accent2"/>
              </a:solidFill>
              <a:ea typeface="ＭＳ Ｐゴシック" pitchFamily="84" charset="-128"/>
            </a:endParaRPr>
          </a:p>
          <a:p>
            <a:pPr algn="just" eaLnBrk="0" hangingPunct="0">
              <a:buFontTx/>
              <a:buChar char="•"/>
            </a:pPr>
            <a:r>
              <a:rPr dirty="0" sz="2800" lang="en-US" smtClean="0">
                <a:ea typeface="ＭＳ Ｐゴシック" pitchFamily="84" charset="-128"/>
              </a:rPr>
              <a:t>Preliminary </a:t>
            </a:r>
            <a:r>
              <a:rPr dirty="0" sz="2800" lang="en-US">
                <a:ea typeface="ＭＳ Ｐゴシック" pitchFamily="84" charset="-128"/>
              </a:rPr>
              <a:t>evidence (2006) suggests increased risk of </a:t>
            </a:r>
            <a:r>
              <a:rPr dirty="0" sz="2800" lang="en-US">
                <a:solidFill>
                  <a:srgbClr val="FF0000"/>
                </a:solidFill>
                <a:ea typeface="ＭＳ Ｐゴシック" pitchFamily="84" charset="-128"/>
              </a:rPr>
              <a:t>leukemia</a:t>
            </a:r>
            <a:r>
              <a:rPr dirty="0" sz="2800" lang="en-US">
                <a:ea typeface="ＭＳ Ｐゴシック" pitchFamily="84" charset="-128"/>
              </a:rPr>
              <a:t> and possibly other cancers in “liquidator” group and others with higher exposure in the first year- “Among some </a:t>
            </a:r>
            <a:r>
              <a:rPr dirty="0" sz="2800" lang="en-US">
                <a:solidFill>
                  <a:srgbClr val="2805BB"/>
                </a:solidFill>
                <a:ea typeface="ＭＳ Ｐゴシック" pitchFamily="84" charset="-128"/>
              </a:rPr>
              <a:t>600,000 workers exposed </a:t>
            </a:r>
            <a:r>
              <a:rPr dirty="0" sz="2800" lang="en-US">
                <a:ea typeface="ＭＳ Ｐゴシック" pitchFamily="84" charset="-128"/>
              </a:rPr>
              <a:t>in the first year, the possible increase in cancer deaths due to this radiation exposure might be up to a few percent.”  </a:t>
            </a:r>
            <a:endParaRPr dirty="0" sz="2800" lang="en-US" smtClean="0">
              <a:ea typeface="ＭＳ Ｐゴシック" pitchFamily="84" charset="-128"/>
            </a:endParaRP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Surrounding farmland (</a:t>
            </a:r>
            <a:r>
              <a:rPr dirty="0" sz="2800" lang="en-US">
                <a:solidFill>
                  <a:srgbClr val="2805BB"/>
                </a:solidFill>
                <a:ea typeface="ＭＳ Ｐゴシック" pitchFamily="84" charset="-128"/>
              </a:rPr>
              <a:t>1000 square miles) not farmable due to high Cs-137 (exception, one small area in Belarus</a:t>
            </a:r>
            <a:r>
              <a:rPr dirty="0" sz="2800" lang="en-US">
                <a:ea typeface="ＭＳ Ｐゴシック" pitchFamily="84" charset="-128"/>
              </a:rPr>
              <a:t>)</a:t>
            </a: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High levels of Cs-137 found down wind in reindeer meat in Scandinavia</a:t>
            </a: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Contamination effects on plants/animals within 30 km</a:t>
            </a:r>
          </a:p>
          <a:p>
            <a:pPr algn="just" eaLnBrk="0" hangingPunct="0">
              <a:buFontTx/>
              <a:buChar char="•"/>
            </a:pPr>
            <a:r>
              <a:rPr dirty="0" sz="2800" lang="en-US">
                <a:ea typeface="ＭＳ Ｐゴシック" pitchFamily="84" charset="-128"/>
              </a:rPr>
              <a:t> Contamination of nearby water bodies and fish  </a:t>
            </a:r>
          </a:p>
          <a:p>
            <a:pPr eaLnBrk="0" hangingPunct="0">
              <a:buFontTx/>
              <a:buChar char="•"/>
            </a:pPr>
            <a:endParaRPr dirty="0" sz="2200" lang="en-US">
              <a:ea typeface="ＭＳ Ｐゴシック" pitchFamily="84" charset="-128"/>
            </a:endParaRPr>
          </a:p>
        </p:txBody>
      </p:sp>
      <p:sp>
        <p:nvSpPr>
          <p:cNvPr id="1048677" name="Text Box 3"/>
          <p:cNvSpPr txBox="1">
            <a:spLocks noChangeArrowheads="1"/>
          </p:cNvSpPr>
          <p:nvPr/>
        </p:nvSpPr>
        <p:spPr bwMode="auto">
          <a:xfrm>
            <a:off x="4550834" y="6289675"/>
            <a:ext cx="184731" cy="461665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eaLnBrk="0" hangingPunct="0"/>
            <a:endParaRPr sz="2400" lang="en-US">
              <a:ea typeface="ＭＳ Ｐゴシック" pitchFamily="84" charset="-128"/>
            </a:endParaRPr>
          </a:p>
        </p:txBody>
      </p:sp>
      <p:sp>
        <p:nvSpPr>
          <p:cNvPr id="1048678" name="Text Box 4"/>
          <p:cNvSpPr txBox="1">
            <a:spLocks noChangeArrowheads="1"/>
          </p:cNvSpPr>
          <p:nvPr/>
        </p:nvSpPr>
        <p:spPr bwMode="auto">
          <a:xfrm>
            <a:off x="6157384" y="6259514"/>
            <a:ext cx="4579395" cy="30777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eaLnBrk="0" hangingPunct="0"/>
            <a:r>
              <a:rPr dirty="0" sz="1400" lang="en-US" smtClean="0">
                <a:ea typeface="ＭＳ Ｐゴシック" pitchFamily="84" charset="-128"/>
                <a:hlinkClick r:id="rId1"/>
              </a:rPr>
              <a:t>http</a:t>
            </a:r>
            <a:r>
              <a:rPr dirty="0" sz="1400" lang="en-US">
                <a:ea typeface="ＭＳ Ｐゴシック" pitchFamily="84" charset="-128"/>
                <a:hlinkClick r:id="rId1"/>
              </a:rPr>
              <a:t>://www.world-nuclear.org/info/chernobyl/inf07.htm</a:t>
            </a:r>
            <a:endParaRPr dirty="0" lang="en-US">
              <a:ea typeface="ＭＳ Ｐゴシック" pitchFamily="84" charset="-128"/>
            </a:endParaRPr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98500" y="1371599"/>
            <a:ext cx="10795000" cy="4752975"/>
          </a:xfrm>
          <a:prstGeom prst="rect"/>
          <a:noFill/>
          <a:ln>
            <a:noFill/>
          </a:ln>
          <a:effectLst/>
        </p:spPr>
      </p:pic>
      <p:sp>
        <p:nvSpPr>
          <p:cNvPr id="1048682" name="Rectangle 1"/>
          <p:cNvSpPr/>
          <p:nvPr/>
        </p:nvSpPr>
        <p:spPr>
          <a:xfrm>
            <a:off x="2544866" y="457201"/>
            <a:ext cx="6255046" cy="584775"/>
          </a:xfrm>
          <a:prstGeom prst="rect"/>
        </p:spPr>
        <p:txBody>
          <a:bodyPr wrap="none">
            <a:spAutoFit/>
          </a:bodyPr>
          <a:p>
            <a:pPr algn="ctr"/>
            <a:r>
              <a:rPr b="1" dirty="0" sz="3200" lang="en-US"/>
              <a:t>The Fukushima </a:t>
            </a:r>
            <a:r>
              <a:rPr b="1" dirty="0" sz="3200" lang="en-US" err="1" smtClean="0"/>
              <a:t>Daichi</a:t>
            </a:r>
            <a:r>
              <a:rPr b="1" dirty="0" sz="3200" lang="en-US" smtClean="0"/>
              <a:t> Disaster</a:t>
            </a:r>
            <a:endParaRPr b="1" dirty="0" sz="3200" lang="en-US"/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09600" y="1416050"/>
            <a:ext cx="10972800" cy="5289550"/>
          </a:xfrm>
          <a:prstGeom prst="rect"/>
          <a:noFill/>
          <a:ln>
            <a:noFill/>
          </a:ln>
          <a:effectLst/>
        </p:spPr>
      </p:pic>
      <p:sp>
        <p:nvSpPr>
          <p:cNvPr id="1048683" name="Rectangle 1"/>
          <p:cNvSpPr/>
          <p:nvPr/>
        </p:nvSpPr>
        <p:spPr>
          <a:xfrm>
            <a:off x="3860801" y="651934"/>
            <a:ext cx="3289490" cy="646331"/>
          </a:xfrm>
          <a:prstGeom prst="rect"/>
        </p:spPr>
        <p:txBody>
          <a:bodyPr wrap="none">
            <a:spAutoFit/>
          </a:bodyPr>
          <a:p>
            <a:pPr algn="ctr"/>
            <a:r>
              <a:rPr b="1" dirty="0" sz="3600" lang="en-US"/>
              <a:t>The </a:t>
            </a:r>
            <a:r>
              <a:rPr b="1" dirty="0" sz="3600" lang="en-US" smtClean="0"/>
              <a:t>aftermath</a:t>
            </a:r>
            <a:endParaRPr b="1" dirty="0" sz="3600" lang="en-US"/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Rectangle 1"/>
          <p:cNvSpPr/>
          <p:nvPr/>
        </p:nvSpPr>
        <p:spPr>
          <a:xfrm>
            <a:off x="406400" y="457201"/>
            <a:ext cx="11277600" cy="4524315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3600" lang="en-US"/>
              <a:t>The Fukushima </a:t>
            </a:r>
            <a:r>
              <a:rPr b="1" dirty="0" sz="3600" lang="en-US" smtClean="0"/>
              <a:t>Disaster</a:t>
            </a:r>
          </a:p>
          <a:p>
            <a:pPr algn="ctr"/>
            <a:endParaRPr b="1" dirty="0" sz="3600" lang="en-US"/>
          </a:p>
          <a:p>
            <a:pPr algn="just"/>
            <a:r>
              <a:rPr dirty="0" sz="2400" lang="en-US"/>
              <a:t>On </a:t>
            </a:r>
            <a:r>
              <a:rPr b="1" dirty="0" sz="2400" lang="en-US"/>
              <a:t>March 11</a:t>
            </a:r>
            <a:r>
              <a:rPr baseline="30000" b="1" dirty="0" sz="2400" lang="en-US"/>
              <a:t>th</a:t>
            </a:r>
            <a:r>
              <a:rPr b="1" dirty="0" sz="2400" lang="en-US"/>
              <a:t> 2011 </a:t>
            </a:r>
            <a:r>
              <a:rPr dirty="0" sz="2400" lang="en-US"/>
              <a:t>a huge earthquake </a:t>
            </a:r>
            <a:endParaRPr dirty="0" sz="2400" lang="en-US" smtClean="0"/>
          </a:p>
          <a:p>
            <a:pPr algn="just"/>
            <a:r>
              <a:rPr dirty="0" sz="2400" lang="en-US" smtClean="0"/>
              <a:t>caused </a:t>
            </a:r>
            <a:r>
              <a:rPr dirty="0" sz="2400" lang="en-US"/>
              <a:t>the </a:t>
            </a:r>
            <a:r>
              <a:rPr dirty="0" sz="2400" lang="en-US">
                <a:solidFill>
                  <a:srgbClr val="FF0000"/>
                </a:solidFill>
              </a:rPr>
              <a:t>cooling of the reactors </a:t>
            </a:r>
            <a:r>
              <a:rPr dirty="0" sz="2400" lang="en-US"/>
              <a:t>and the cooling of the spent fuel pools of the Fukushima Daiichi nuclear plants to fail</a:t>
            </a:r>
            <a:r>
              <a:rPr dirty="0" sz="2400" lang="en-US" smtClean="0"/>
              <a:t>.</a:t>
            </a:r>
          </a:p>
          <a:p>
            <a:pPr algn="just"/>
            <a:r>
              <a:rPr dirty="0" sz="2400" lang="en-US" smtClean="0"/>
              <a:t> </a:t>
            </a:r>
            <a:r>
              <a:rPr dirty="0" sz="2400" lang="en-US"/>
              <a:t>A non-stoppable nuclear disaster unveiled.</a:t>
            </a:r>
          </a:p>
          <a:p>
            <a:pPr algn="just"/>
            <a:r>
              <a:rPr dirty="0" sz="2400" lang="en-US"/>
              <a:t>The release of radioactive material occurred through pressure relief, uncontrolled release of radioactive steam, fires, explosions and leakage and seepage of </a:t>
            </a:r>
            <a:r>
              <a:rPr dirty="0" sz="2400" lang="en-US">
                <a:solidFill>
                  <a:srgbClr val="FF0000"/>
                </a:solidFill>
              </a:rPr>
              <a:t>hundreds of thousands of </a:t>
            </a:r>
            <a:r>
              <a:rPr dirty="0" sz="2400" lang="en-US" err="1">
                <a:solidFill>
                  <a:srgbClr val="FF0000"/>
                </a:solidFill>
              </a:rPr>
              <a:t>litres</a:t>
            </a:r>
            <a:r>
              <a:rPr dirty="0" sz="2400" lang="en-US">
                <a:solidFill>
                  <a:srgbClr val="FF0000"/>
                </a:solidFill>
              </a:rPr>
              <a:t> of contaminate</a:t>
            </a:r>
            <a:r>
              <a:rPr dirty="0" sz="2400" lang="en-US"/>
              <a:t>d water.</a:t>
            </a:r>
          </a:p>
          <a:p>
            <a:pPr algn="just"/>
            <a:r>
              <a:rPr dirty="0" sz="2400" lang="en-US"/>
              <a:t>Contrary to the Chernobyl disaster (1986) this disaster happened in </a:t>
            </a:r>
            <a:r>
              <a:rPr b="1" dirty="0" sz="2400" lang="en-US"/>
              <a:t>multiple reactors </a:t>
            </a:r>
            <a:r>
              <a:rPr dirty="0" sz="2400" lang="en-US"/>
              <a:t>at once – and </a:t>
            </a:r>
            <a:r>
              <a:rPr b="1" dirty="0" sz="2400" lang="en-US"/>
              <a:t>it is still ongoing. </a:t>
            </a:r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Rectangle 1"/>
          <p:cNvSpPr/>
          <p:nvPr/>
        </p:nvSpPr>
        <p:spPr>
          <a:xfrm>
            <a:off x="711200" y="751344"/>
            <a:ext cx="10769600" cy="5663089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3200" lang="en-US"/>
              <a:t>Release and dissemination for radioactive </a:t>
            </a:r>
            <a:r>
              <a:rPr b="1" dirty="0" sz="3200" lang="en-US" smtClean="0"/>
              <a:t>materials</a:t>
            </a:r>
          </a:p>
          <a:p>
            <a:endParaRPr b="1" dirty="0" lang="en-US"/>
          </a:p>
          <a:p>
            <a:pPr algn="just"/>
            <a:r>
              <a:rPr dirty="0" sz="2400" lang="en-US" smtClean="0"/>
              <a:t>first </a:t>
            </a:r>
            <a:r>
              <a:rPr dirty="0" sz="2400" lang="en-US"/>
              <a:t>six weeks of the disaster </a:t>
            </a:r>
            <a:r>
              <a:rPr b="1" dirty="0" sz="2400" lang="en-US"/>
              <a:t>42%</a:t>
            </a:r>
            <a:r>
              <a:rPr dirty="0" sz="2400" lang="en-US"/>
              <a:t> of the total amount of </a:t>
            </a:r>
            <a:r>
              <a:rPr b="1" dirty="0" sz="2400" lang="en-US" smtClean="0"/>
              <a:t>cesium </a:t>
            </a:r>
            <a:r>
              <a:rPr dirty="0" sz="2400" lang="en-US"/>
              <a:t>that was </a:t>
            </a:r>
            <a:r>
              <a:rPr dirty="0" sz="2400" lang="en-US" smtClean="0"/>
              <a:t>released. </a:t>
            </a:r>
          </a:p>
          <a:p>
            <a:pPr algn="just"/>
            <a:endParaRPr dirty="0" sz="2400" lang="en-US" smtClean="0"/>
          </a:p>
          <a:p>
            <a:pPr algn="just"/>
            <a:r>
              <a:rPr dirty="0" sz="2400" lang="en-US" smtClean="0"/>
              <a:t>After the explosions also </a:t>
            </a:r>
            <a:r>
              <a:rPr dirty="0" sz="2400" lang="en-US" smtClean="0">
                <a:solidFill>
                  <a:srgbClr val="FF0000"/>
                </a:solidFill>
              </a:rPr>
              <a:t>radioactive strontium (</a:t>
            </a:r>
            <a:r>
              <a:rPr dirty="0" sz="2400" lang="en-US" smtClean="0"/>
              <a:t>up to 250 </a:t>
            </a:r>
            <a:r>
              <a:rPr dirty="0" sz="2400" lang="en-US" err="1" smtClean="0"/>
              <a:t>kilometres</a:t>
            </a:r>
            <a:r>
              <a:rPr dirty="0" sz="2400" lang="en-US" smtClean="0"/>
              <a:t> from the plants) and </a:t>
            </a:r>
            <a:r>
              <a:rPr dirty="0" sz="2400" lang="en-US" smtClean="0">
                <a:solidFill>
                  <a:srgbClr val="FF0000"/>
                </a:solidFill>
              </a:rPr>
              <a:t>plutonium (up to 45 </a:t>
            </a:r>
            <a:r>
              <a:rPr dirty="0" sz="2400" lang="en-US" err="1" smtClean="0">
                <a:solidFill>
                  <a:srgbClr val="FF0000"/>
                </a:solidFill>
              </a:rPr>
              <a:t>kilometres</a:t>
            </a:r>
            <a:r>
              <a:rPr dirty="0" sz="2400" lang="en-US" smtClean="0">
                <a:solidFill>
                  <a:srgbClr val="FF0000"/>
                </a:solidFill>
              </a:rPr>
              <a:t> </a:t>
            </a:r>
            <a:r>
              <a:rPr dirty="0" sz="2400" lang="en-US" smtClean="0"/>
              <a:t>from the plants) are measured, in addition to </a:t>
            </a:r>
            <a:r>
              <a:rPr dirty="0" sz="2400" lang="en-US" smtClean="0">
                <a:solidFill>
                  <a:srgbClr val="FF0000"/>
                </a:solidFill>
              </a:rPr>
              <a:t>iodine and </a:t>
            </a:r>
            <a:r>
              <a:rPr dirty="0" sz="2400" lang="en-US" err="1" smtClean="0">
                <a:solidFill>
                  <a:srgbClr val="FF0000"/>
                </a:solidFill>
              </a:rPr>
              <a:t>caesium</a:t>
            </a:r>
            <a:r>
              <a:rPr dirty="0" sz="2400" lang="en-US" smtClean="0"/>
              <a:t>.</a:t>
            </a:r>
          </a:p>
          <a:p>
            <a:pPr algn="just"/>
            <a:endParaRPr dirty="0" sz="2400" lang="en-US" smtClean="0"/>
          </a:p>
          <a:p>
            <a:pPr algn="just"/>
            <a:endParaRPr dirty="0" sz="2400" lang="en-US" smtClean="0"/>
          </a:p>
          <a:p>
            <a:pPr algn="just"/>
            <a:endParaRPr dirty="0" sz="2400" lang="en-US" smtClean="0"/>
          </a:p>
          <a:p>
            <a:pPr algn="just"/>
            <a:endParaRPr dirty="0" sz="2400" lang="en-US" smtClean="0"/>
          </a:p>
          <a:p>
            <a:pPr algn="just"/>
            <a:endParaRPr dirty="0" sz="2400" lang="en-US" smtClean="0"/>
          </a:p>
          <a:p>
            <a:pPr algn="just"/>
            <a:endParaRPr dirty="0" sz="2400" lang="en-US" smtClean="0"/>
          </a:p>
          <a:p>
            <a:pPr algn="just"/>
            <a:endParaRPr dirty="0" sz="2400" lang="en-US"/>
          </a:p>
        </p:txBody>
      </p:sp>
      <p:sp>
        <p:nvSpPr>
          <p:cNvPr id="1048686" name="Rectangle 2"/>
          <p:cNvSpPr/>
          <p:nvPr/>
        </p:nvSpPr>
        <p:spPr>
          <a:xfrm>
            <a:off x="646981" y="3760488"/>
            <a:ext cx="9825487" cy="646331"/>
          </a:xfrm>
          <a:prstGeom prst="rect"/>
        </p:spPr>
        <p:txBody>
          <a:bodyPr wrap="square">
            <a:spAutoFit/>
          </a:bodyPr>
          <a:p>
            <a:r>
              <a:rPr dirty="0" lang="en-US" smtClean="0"/>
              <a:t>Particularly high levels of radiation are measured in the soil outside the 30-km (evacuation) zone. Large parts of Japan are contaminated for at least 300 years) with cesium, mainly in the northeast. </a:t>
            </a:r>
            <a:endParaRPr dirty="0" lang="en-US"/>
          </a:p>
        </p:txBody>
      </p:sp>
      <p:sp>
        <p:nvSpPr>
          <p:cNvPr id="1048687" name="Rectangle 3"/>
          <p:cNvSpPr/>
          <p:nvPr/>
        </p:nvSpPr>
        <p:spPr>
          <a:xfrm>
            <a:off x="1400354" y="4727601"/>
            <a:ext cx="9356785" cy="369332"/>
          </a:xfrm>
          <a:prstGeom prst="rect"/>
        </p:spPr>
        <p:txBody>
          <a:bodyPr wrap="square">
            <a:spAutoFit/>
          </a:bodyPr>
          <a:p>
            <a:r>
              <a:rPr dirty="0" lang="en-US" smtClean="0"/>
              <a:t>Around 164,000 people were evacuated from the area around the damaged reactors</a:t>
            </a:r>
            <a:endParaRPr dirty="0" lang="en-US"/>
          </a:p>
        </p:txBody>
      </p:sp>
      <p:sp>
        <p:nvSpPr>
          <p:cNvPr id="1048688" name="Rectangle 4"/>
          <p:cNvSpPr/>
          <p:nvPr/>
        </p:nvSpPr>
        <p:spPr>
          <a:xfrm>
            <a:off x="655608" y="5339123"/>
            <a:ext cx="9937629" cy="923330"/>
          </a:xfrm>
          <a:prstGeom prst="rect"/>
        </p:spPr>
        <p:txBody>
          <a:bodyPr wrap="square">
            <a:spAutoFit/>
          </a:bodyPr>
          <a:p>
            <a:r>
              <a:rPr dirty="0" lang="en-US" smtClean="0"/>
              <a:t>workers nearly 2000 were found to be contaminated with a radiation dose above </a:t>
            </a:r>
            <a:r>
              <a:rPr dirty="0" lang="en-US" smtClean="0">
                <a:solidFill>
                  <a:srgbClr val="FF0000"/>
                </a:solidFill>
              </a:rPr>
              <a:t>100 </a:t>
            </a:r>
            <a:r>
              <a:rPr dirty="0" lang="en-US" err="1" smtClean="0">
                <a:solidFill>
                  <a:srgbClr val="FF0000"/>
                </a:solidFill>
              </a:rPr>
              <a:t>mSv</a:t>
            </a:r>
            <a:r>
              <a:rPr dirty="0" lang="en-US" smtClean="0">
                <a:solidFill>
                  <a:srgbClr val="FF0000"/>
                </a:solidFill>
              </a:rPr>
              <a:t> – a dose </a:t>
            </a:r>
            <a:r>
              <a:rPr dirty="0" lang="en-US" smtClean="0"/>
              <a:t>which causes radiation related diseases. Six workers were contaminated with doses from </a:t>
            </a:r>
            <a:r>
              <a:rPr dirty="0" lang="en-US" smtClean="0">
                <a:solidFill>
                  <a:srgbClr val="FF0000"/>
                </a:solidFill>
              </a:rPr>
              <a:t>309 </a:t>
            </a:r>
            <a:r>
              <a:rPr dirty="0" lang="en-US" err="1" smtClean="0">
                <a:solidFill>
                  <a:srgbClr val="FF0000"/>
                </a:solidFill>
              </a:rPr>
              <a:t>mSv</a:t>
            </a:r>
            <a:r>
              <a:rPr dirty="0" lang="en-US" smtClean="0">
                <a:solidFill>
                  <a:srgbClr val="FF0000"/>
                </a:solidFill>
              </a:rPr>
              <a:t> to 678 </a:t>
            </a:r>
            <a:r>
              <a:rPr dirty="0" lang="en-US" err="1" smtClean="0">
                <a:solidFill>
                  <a:srgbClr val="FF0000"/>
                </a:solidFill>
              </a:rPr>
              <a:t>mSv</a:t>
            </a:r>
            <a:r>
              <a:rPr dirty="0" lang="en-US" smtClean="0">
                <a:solidFill>
                  <a:srgbClr val="FF0000"/>
                </a:solidFill>
              </a:rPr>
              <a:t>.</a:t>
            </a:r>
            <a:endParaRPr dirty="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ubtitle 2"/>
          <p:cNvSpPr>
            <a:spLocks noGrp="1"/>
          </p:cNvSpPr>
          <p:nvPr>
            <p:ph type="subTitle" idx="1"/>
          </p:nvPr>
        </p:nvSpPr>
        <p:spPr>
          <a:xfrm>
            <a:off x="914400" y="1143000"/>
            <a:ext cx="10566400" cy="5334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34615" lnSpcReduction="20000"/>
          </a:bodyPr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</a:rPr>
              <a:t>Introduction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</a:rPr>
              <a:t>Sources of radio active pollution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</a:rPr>
              <a:t> Nuclear energy, fission and fusion process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Safety of Nuclear Plants</a:t>
            </a:r>
            <a:r>
              <a:rPr b="1" dirty="0" sz="8600" lang="en-US" smtClean="0">
                <a:solidFill>
                  <a:schemeClr val="bg1"/>
                </a:solidFill>
                <a:ea typeface="ＭＳ Ｐゴシック" charset="-128"/>
              </a:rPr>
              <a:t> </a:t>
            </a:r>
            <a:endParaRPr dirty="0" sz="8600" lang="en-US" smtClean="0">
              <a:solidFill>
                <a:schemeClr val="bg1"/>
              </a:solidFill>
            </a:endParaRP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</a:rPr>
              <a:t>Types of radiation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Pathways Of Exposure to Human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Effects of Ionizing Radiation on living system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Some example of nuclear pollution and their consequences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Control measure to nuclear pollution </a:t>
            </a:r>
          </a:p>
          <a:p>
            <a:pPr algn="l">
              <a:buFont typeface="Wingdings" pitchFamily="2" charset="2"/>
              <a:buChar char="Ø"/>
            </a:pPr>
            <a:r>
              <a:rPr dirty="0" sz="8600" lang="en-US" smtClean="0">
                <a:solidFill>
                  <a:schemeClr val="bg1"/>
                </a:solidFill>
                <a:ea typeface="ＭＳ Ｐゴシック" charset="-128"/>
              </a:rPr>
              <a:t>Conclusion </a:t>
            </a:r>
          </a:p>
          <a:p>
            <a:pPr algn="l">
              <a:buFont typeface="Wingdings" pitchFamily="2" charset="2"/>
              <a:buChar char="Ø"/>
            </a:pPr>
            <a:endParaRPr dirty="0" sz="8600" lang="en-US" smtClean="0">
              <a:solidFill>
                <a:srgbClr val="FF0000"/>
              </a:solidFill>
              <a:ea typeface="ＭＳ Ｐゴシック" charset="-128"/>
            </a:endParaRPr>
          </a:p>
          <a:p>
            <a:pPr algn="l">
              <a:buFont typeface="Wingdings" pitchFamily="2" charset="2"/>
              <a:buChar char="Ø"/>
            </a:pPr>
            <a:endParaRPr dirty="0" sz="8600" lang="en-US" smtClean="0">
              <a:solidFill>
                <a:srgbClr val="FF0000"/>
              </a:solidFill>
              <a:ea typeface="ＭＳ Ｐゴシック" charset="-128"/>
            </a:endParaRPr>
          </a:p>
          <a:p>
            <a:pPr algn="l">
              <a:buFont typeface="Wingdings" pitchFamily="2" charset="2"/>
              <a:buChar char="Ø"/>
            </a:pPr>
            <a:endParaRPr dirty="0" lang="en-US" smtClean="0"/>
          </a:p>
          <a:p>
            <a:pPr algn="l">
              <a:buFont typeface="Wingdings" pitchFamily="2" charset="2"/>
              <a:buChar char="Ø"/>
            </a:pPr>
            <a:endParaRPr dirty="0" lang="en-US" smtClean="0"/>
          </a:p>
          <a:p>
            <a:pPr algn="l">
              <a:buFont typeface="Wingdings" pitchFamily="2" charset="2"/>
              <a:buChar char="Ø"/>
            </a:pPr>
            <a:endParaRPr dirty="0" lang="en-US" smtClean="0"/>
          </a:p>
          <a:p>
            <a:pPr>
              <a:buFont typeface="Wingdings" pitchFamily="2" charset="2"/>
              <a:buChar char="Ø"/>
            </a:pPr>
            <a:endParaRPr dirty="0" lang="en-US"/>
          </a:p>
        </p:txBody>
      </p:sp>
      <p:sp>
        <p:nvSpPr>
          <p:cNvPr id="1048602" name="TextBox 4"/>
          <p:cNvSpPr txBox="1"/>
          <p:nvPr/>
        </p:nvSpPr>
        <p:spPr>
          <a:xfrm>
            <a:off x="1526876" y="129396"/>
            <a:ext cx="9204384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400" lang="en-US" smtClean="0">
                <a:solidFill>
                  <a:srgbClr val="FF00FF"/>
                </a:solidFill>
              </a:rPr>
              <a:t>Topic to be discussed</a:t>
            </a:r>
            <a:endParaRPr dirty="0" sz="440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extBox 3"/>
          <p:cNvSpPr txBox="1"/>
          <p:nvPr/>
        </p:nvSpPr>
        <p:spPr>
          <a:xfrm>
            <a:off x="215660" y="232914"/>
            <a:ext cx="12081451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600" lang="en-US" smtClean="0">
                <a:solidFill>
                  <a:srgbClr val="FF0000"/>
                </a:solidFill>
              </a:rPr>
              <a:t>Photograph of Hiroshima and Nagasaki</a:t>
            </a:r>
            <a:endParaRPr dirty="0" sz="3600" lang="en-US">
              <a:solidFill>
                <a:srgbClr val="FF0000"/>
              </a:solidFill>
            </a:endParaRPr>
          </a:p>
        </p:txBody>
      </p:sp>
      <p:grpSp>
        <p:nvGrpSpPr>
          <p:cNvPr id="114" name="Group 6"/>
          <p:cNvGrpSpPr/>
          <p:nvPr/>
        </p:nvGrpSpPr>
        <p:grpSpPr>
          <a:xfrm>
            <a:off x="560719" y="914400"/>
            <a:ext cx="8488392" cy="5684808"/>
            <a:chOff x="491706" y="819510"/>
            <a:chExt cx="8608263" cy="5845445"/>
          </a:xfrm>
        </p:grpSpPr>
        <p:grpSp>
          <p:nvGrpSpPr>
            <p:cNvPr id="115" name="Group 5"/>
            <p:cNvGrpSpPr/>
            <p:nvPr/>
          </p:nvGrpSpPr>
          <p:grpSpPr>
            <a:xfrm>
              <a:off x="583333" y="819510"/>
              <a:ext cx="8516636" cy="5845445"/>
              <a:chOff x="583333" y="819510"/>
              <a:chExt cx="8516636" cy="5845445"/>
            </a:xfrm>
          </p:grpSpPr>
          <p:pic>
            <p:nvPicPr>
              <p:cNvPr id="2097181" name="Picture 2"/>
              <p:cNvPicPr>
                <a:picLocks noChangeAspect="1"/>
              </p:cNvPicPr>
              <p:nvPr/>
            </p:nvPicPr>
            <p:blipFill rotWithShape="1">
              <a:blip xmlns:r="http://schemas.openxmlformats.org/officeDocument/2006/relationships" r:embed="rId1"/>
              <a:srcRect l="8248" t="30084"/>
              <a:stretch>
                <a:fillRect/>
              </a:stretch>
            </p:blipFill>
            <p:spPr>
              <a:xfrm>
                <a:off x="583333" y="3010544"/>
                <a:ext cx="8516636" cy="3654411"/>
              </a:xfrm>
              <a:prstGeom prst="rect"/>
            </p:spPr>
          </p:pic>
          <p:pic>
            <p:nvPicPr>
              <p:cNvPr id="2097182" name="Picture 2" descr="C:\Users\NARESH\Desktop\download (1).jp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2"/>
              <a:srcRect/>
              <a:stretch>
                <a:fillRect/>
              </a:stretch>
            </p:blipFill>
            <p:spPr bwMode="auto">
              <a:xfrm>
                <a:off x="4208726" y="819510"/>
                <a:ext cx="4607470" cy="2261829"/>
              </a:xfrm>
              <a:prstGeom prst="rect"/>
              <a:noFill/>
            </p:spPr>
          </p:pic>
        </p:grpSp>
        <p:pic>
          <p:nvPicPr>
            <p:cNvPr id="2097183" name="Picture 3" descr="C:\Users\NARESH\Desktop\download.jp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/>
            <a:srcRect/>
            <a:stretch>
              <a:fillRect/>
            </a:stretch>
          </p:blipFill>
          <p:spPr bwMode="auto">
            <a:xfrm>
              <a:off x="491706" y="828136"/>
              <a:ext cx="3634454" cy="2199736"/>
            </a:xfrm>
            <a:prstGeom prst="rect"/>
            <a:noFill/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0042" b="17537"/>
          <a:stretch>
            <a:fillRect/>
          </a:stretch>
        </p:blipFill>
        <p:spPr>
          <a:xfrm>
            <a:off x="1476747" y="1500996"/>
            <a:ext cx="9378011" cy="4261449"/>
          </a:xfrm>
          <a:prstGeom prst="rect"/>
        </p:spPr>
      </p:pic>
      <p:sp>
        <p:nvSpPr>
          <p:cNvPr id="1048690" name="TextBox 3"/>
          <p:cNvSpPr txBox="1"/>
          <p:nvPr/>
        </p:nvSpPr>
        <p:spPr>
          <a:xfrm>
            <a:off x="776377" y="552091"/>
            <a:ext cx="9273397" cy="707886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000" lang="en-US" smtClean="0">
                <a:solidFill>
                  <a:srgbClr val="FF0000"/>
                </a:solidFill>
              </a:rPr>
              <a:t>              Control and Measures </a:t>
            </a:r>
            <a:endParaRPr dirty="0" sz="40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367" t="22547" r="11841" b="10021"/>
          <a:stretch>
            <a:fillRect/>
          </a:stretch>
        </p:blipFill>
        <p:spPr>
          <a:xfrm>
            <a:off x="1902941" y="1083205"/>
            <a:ext cx="8516585" cy="4808637"/>
          </a:xfrm>
          <a:prstGeom prst="rect"/>
        </p:spPr>
      </p:pic>
      <p:sp>
        <p:nvSpPr>
          <p:cNvPr id="1048691" name="TextBox 3"/>
          <p:cNvSpPr txBox="1"/>
          <p:nvPr/>
        </p:nvSpPr>
        <p:spPr>
          <a:xfrm>
            <a:off x="526210" y="215660"/>
            <a:ext cx="11499011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600" lang="en-US" smtClean="0">
                <a:solidFill>
                  <a:srgbClr val="FF0000"/>
                </a:solidFill>
              </a:rPr>
              <a:t>Management of Radioactive Waste</a:t>
            </a:r>
            <a:endParaRPr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2"/>
          <p:cNvSpPr>
            <a:spLocks noGrp="1"/>
          </p:cNvSpPr>
          <p:nvPr>
            <p:ph type="ctrTitle"/>
          </p:nvPr>
        </p:nvSpPr>
        <p:spPr>
          <a:xfrm>
            <a:off x="1016000" y="228600"/>
            <a:ext cx="10769600" cy="762000"/>
          </a:xfrm>
        </p:spPr>
        <p:txBody>
          <a:bodyPr>
            <a:normAutofit/>
          </a:bodyPr>
          <a:p>
            <a:pPr algn="just"/>
            <a:r>
              <a:rPr b="1" dirty="0" lang="en-US" smtClean="0"/>
              <a:t>Nuclear </a:t>
            </a:r>
            <a:r>
              <a:rPr b="1" dirty="0" lang="en-US"/>
              <a:t>disaster </a:t>
            </a:r>
            <a:r>
              <a:rPr b="1" dirty="0" lang="en-US" smtClean="0"/>
              <a:t>mitigation measures</a:t>
            </a:r>
            <a:endParaRPr b="1" dirty="0" lang="en-US"/>
          </a:p>
        </p:txBody>
      </p:sp>
      <p:sp>
        <p:nvSpPr>
          <p:cNvPr id="1048693" name="Subtitle 3"/>
          <p:cNvSpPr>
            <a:spLocks noGrp="1"/>
          </p:cNvSpPr>
          <p:nvPr>
            <p:ph type="subTitle" idx="1"/>
          </p:nvPr>
        </p:nvSpPr>
        <p:spPr>
          <a:xfrm>
            <a:off x="711200" y="1219200"/>
            <a:ext cx="10668000" cy="5181600"/>
          </a:xfrm>
        </p:spPr>
        <p:txBody>
          <a:bodyPr>
            <a:normAutofit/>
          </a:bodyPr>
          <a:p>
            <a:pPr algn="just" indent="-457200" marL="457200">
              <a:buFont typeface="Arial" pitchFamily="34" charset="0"/>
              <a:buChar char="•"/>
            </a:pPr>
            <a:r>
              <a:rPr dirty="0" lang="en-US" smtClean="0">
                <a:solidFill>
                  <a:schemeClr val="tx1"/>
                </a:solidFill>
              </a:rPr>
              <a:t>Stabilize </a:t>
            </a:r>
            <a:r>
              <a:rPr dirty="0" lang="en-US">
                <a:solidFill>
                  <a:schemeClr val="tx1"/>
                </a:solidFill>
              </a:rPr>
              <a:t>the electricity supply </a:t>
            </a:r>
            <a:r>
              <a:rPr dirty="0" lang="en-US" smtClean="0">
                <a:solidFill>
                  <a:schemeClr val="tx1"/>
                </a:solidFill>
              </a:rPr>
              <a:t>system</a:t>
            </a:r>
            <a:endParaRPr dirty="0" lang="en-US">
              <a:solidFill>
                <a:schemeClr val="tx1"/>
              </a:solidFill>
            </a:endParaRP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>
                <a:solidFill>
                  <a:schemeClr val="tx1"/>
                </a:solidFill>
              </a:rPr>
              <a:t>Store spent fuel in dry </a:t>
            </a:r>
            <a:r>
              <a:rPr dirty="0" lang="en-US" smtClean="0">
                <a:solidFill>
                  <a:schemeClr val="tx1"/>
                </a:solidFill>
              </a:rPr>
              <a:t>casks</a:t>
            </a:r>
            <a:endParaRPr dirty="0" lang="en-US">
              <a:solidFill>
                <a:schemeClr val="tx1"/>
              </a:solidFill>
            </a:endParaRP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>
                <a:solidFill>
                  <a:schemeClr val="tx1"/>
                </a:solidFill>
              </a:rPr>
              <a:t>Install filtered vent </a:t>
            </a:r>
            <a:r>
              <a:rPr dirty="0" lang="en-US" smtClean="0">
                <a:solidFill>
                  <a:schemeClr val="tx1"/>
                </a:solidFill>
              </a:rPr>
              <a:t>systems</a:t>
            </a: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 smtClean="0">
                <a:solidFill>
                  <a:schemeClr val="tx1"/>
                </a:solidFill>
              </a:rPr>
              <a:t>Nuclear reactors must be enclosed in broad concrete walls to prevent the radiation from emerging out</a:t>
            </a: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 smtClean="0">
                <a:solidFill>
                  <a:schemeClr val="tx1"/>
                </a:solidFill>
              </a:rPr>
              <a:t>Workers should wear protective garments and glass spectacles</a:t>
            </a: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 smtClean="0">
                <a:solidFill>
                  <a:schemeClr val="tx1"/>
                </a:solidFill>
              </a:rPr>
              <a:t>Extreme care should be exercised in the disposal of industrial waste contaminated with radionuclides</a:t>
            </a:r>
            <a:endParaRPr dirty="0" lang="en-US">
              <a:solidFill>
                <a:schemeClr val="tx1"/>
              </a:solidFill>
            </a:endParaRP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>
                <a:solidFill>
                  <a:schemeClr val="tx1"/>
                </a:solidFill>
              </a:rPr>
              <a:t>Prevent </a:t>
            </a:r>
            <a:r>
              <a:rPr dirty="0" lang="en-US" smtClean="0">
                <a:solidFill>
                  <a:schemeClr val="tx1"/>
                </a:solidFill>
              </a:rPr>
              <a:t>sabotage </a:t>
            </a:r>
            <a:r>
              <a:rPr dirty="0" lang="en-US">
                <a:solidFill>
                  <a:schemeClr val="tx1"/>
                </a:solidFill>
              </a:rPr>
              <a:t>at nuclear </a:t>
            </a:r>
            <a:r>
              <a:rPr dirty="0" lang="en-US" smtClean="0">
                <a:solidFill>
                  <a:schemeClr val="tx1"/>
                </a:solidFill>
              </a:rPr>
              <a:t>facilities</a:t>
            </a:r>
            <a:endParaRPr dirty="0" lang="en-US">
              <a:solidFill>
                <a:schemeClr val="tx1"/>
              </a:solidFill>
            </a:endParaRPr>
          </a:p>
          <a:p>
            <a:pPr algn="just" indent="-457200" marL="457200">
              <a:buFont typeface="Arial" pitchFamily="34" charset="0"/>
              <a:buChar char="•"/>
            </a:pPr>
            <a:r>
              <a:rPr dirty="0" lang="en-US">
                <a:solidFill>
                  <a:schemeClr val="tx1"/>
                </a:solidFill>
              </a:rPr>
              <a:t>Ratify a treaty to prohibit military </a:t>
            </a:r>
            <a:r>
              <a:rPr dirty="0" lang="en-US" smtClean="0">
                <a:solidFill>
                  <a:schemeClr val="tx1"/>
                </a:solidFill>
              </a:rPr>
              <a:t>attacks</a:t>
            </a:r>
            <a:endParaRPr dirty="0" lang="en-US">
              <a:solidFill>
                <a:schemeClr val="tx1"/>
              </a:solidFill>
            </a:endParaRPr>
          </a:p>
          <a:p>
            <a:pPr algn="just"/>
            <a:endParaRPr dirty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 bwMode="auto">
          <a:xfrm>
            <a:off x="508000" y="304800"/>
            <a:ext cx="10961347" cy="6172200"/>
          </a:xfrm>
          <a:prstGeom prst="rect"/>
          <a:noFill/>
          <a:ln>
            <a:noFill/>
          </a:ln>
          <a:effectLst/>
        </p:spPr>
      </p:pic>
      <p:sp>
        <p:nvSpPr>
          <p:cNvPr id="1048694" name="Rectangle 2"/>
          <p:cNvSpPr/>
          <p:nvPr/>
        </p:nvSpPr>
        <p:spPr>
          <a:xfrm>
            <a:off x="3867510" y="5037198"/>
            <a:ext cx="6096000" cy="1200329"/>
          </a:xfrm>
          <a:prstGeom prst="rect"/>
        </p:spPr>
        <p:txBody>
          <a:bodyPr>
            <a:spAutoFit/>
          </a:bodyPr>
          <a:p>
            <a:r>
              <a:rPr dirty="0" lang="en-US" smtClean="0"/>
              <a:t>KI (</a:t>
            </a:r>
            <a:r>
              <a:rPr b="1" dirty="0" lang="en-US" smtClean="0"/>
              <a:t>potassium iodide</a:t>
            </a:r>
            <a:r>
              <a:rPr dirty="0" lang="en-US" smtClean="0"/>
              <a:t>) is a salt of stable (not </a:t>
            </a:r>
            <a:r>
              <a:rPr b="1" dirty="0" lang="en-US" smtClean="0"/>
              <a:t>radioactive</a:t>
            </a:r>
            <a:r>
              <a:rPr dirty="0" lang="en-US" smtClean="0"/>
              <a:t>) </a:t>
            </a:r>
            <a:r>
              <a:rPr b="1" dirty="0" lang="en-US" smtClean="0"/>
              <a:t>iodine</a:t>
            </a:r>
            <a:r>
              <a:rPr dirty="0" lang="en-US" smtClean="0"/>
              <a:t> that can help block </a:t>
            </a:r>
            <a:r>
              <a:rPr b="1" dirty="0" lang="en-US" smtClean="0"/>
              <a:t>radioactive iodine</a:t>
            </a:r>
            <a:r>
              <a:rPr dirty="0" lang="en-US" smtClean="0"/>
              <a:t> from being absorbed by the thyroid gland, thus protecting this gland from </a:t>
            </a:r>
            <a:r>
              <a:rPr b="1" dirty="0" lang="en-US" smtClean="0"/>
              <a:t>radiation</a:t>
            </a:r>
            <a:r>
              <a:rPr dirty="0" lang="en-US" smtClean="0"/>
              <a:t> injury.</a:t>
            </a:r>
            <a:endParaRPr dirty="0" lang="en-US"/>
          </a:p>
        </p:txBody>
      </p:sp>
      <p:pic>
        <p:nvPicPr>
          <p:cNvPr id="2097187" name="Picture 2" descr="Thyroid hormones - Wikipedia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216624" y="5155810"/>
            <a:ext cx="2095500" cy="1314451"/>
          </a:xfrm>
          <a:prstGeom prst="rect"/>
          <a:noFill/>
        </p:spPr>
      </p:pic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</p:spPr>
        <p:txBody>
          <a:bodyPr>
            <a:normAutofit/>
          </a:bodyPr>
          <a:p>
            <a:r>
              <a:rPr b="1" dirty="0" sz="3600" lang="en-US" smtClean="0"/>
              <a:t>Responses</a:t>
            </a:r>
            <a:r>
              <a:rPr dirty="0" lang="en-US" smtClean="0"/>
              <a:t/>
            </a:r>
            <a:br>
              <a:rPr dirty="0" lang="en-US" smtClean="0"/>
            </a:br>
            <a:r>
              <a:rPr dirty="0" lang="en-US" smtClean="0"/>
              <a:t>(</a:t>
            </a:r>
            <a:r>
              <a:rPr dirty="0" sz="3100" lang="en-US" smtClean="0"/>
              <a:t>Instructions issued by Department of Atomic Energy,) Govt. of India</a:t>
            </a:r>
            <a:endParaRPr dirty="0" sz="3100" lang="en-US"/>
          </a:p>
        </p:txBody>
      </p:sp>
      <p:sp>
        <p:nvSpPr>
          <p:cNvPr id="1048696" name="Content Placeholder 2"/>
          <p:cNvSpPr>
            <a:spLocks noGrp="1"/>
          </p:cNvSpPr>
          <p:nvPr>
            <p:ph idx="1"/>
          </p:nvPr>
        </p:nvSpPr>
        <p:spPr>
          <a:xfrm>
            <a:off x="508000" y="1524000"/>
            <a:ext cx="11277600" cy="4953000"/>
          </a:xfrm>
        </p:spPr>
        <p:txBody>
          <a:bodyPr>
            <a:normAutofit/>
          </a:bodyPr>
          <a:p>
            <a:pPr algn="just" indent="0" marL="0">
              <a:buNone/>
            </a:pPr>
            <a:r>
              <a:rPr b="1" dirty="0" lang="en-US" smtClean="0"/>
              <a:t>Dos:</a:t>
            </a:r>
          </a:p>
          <a:p>
            <a:pPr algn="just"/>
            <a:r>
              <a:rPr dirty="0" lang="en-US" smtClean="0"/>
              <a:t>Go indoors. Stay inside. Close doors/windows</a:t>
            </a:r>
          </a:p>
          <a:p>
            <a:pPr algn="just"/>
            <a:r>
              <a:rPr dirty="0" lang="en-US" smtClean="0"/>
              <a:t>Switch on radio/TV and look out for public announcement from your local authority</a:t>
            </a:r>
          </a:p>
          <a:p>
            <a:pPr algn="just"/>
            <a:r>
              <a:rPr dirty="0" lang="en-US" smtClean="0"/>
              <a:t>Cover all food, water and consume only such covered items</a:t>
            </a:r>
          </a:p>
          <a:p>
            <a:pPr algn="just"/>
            <a:r>
              <a:rPr dirty="0" lang="en-US" smtClean="0"/>
              <a:t>If in the open, cover your face and body with a wet handkerchief/towel. Return home. Have a complete wash and use fresh clothing</a:t>
            </a:r>
          </a:p>
          <a:p>
            <a:pPr algn="just"/>
            <a:r>
              <a:rPr dirty="0" lang="en-US" smtClean="0"/>
              <a:t>Extend full cooperation with local authorities and obey their instructions.</a:t>
            </a:r>
          </a:p>
          <a:p>
            <a:pPr algn="just"/>
            <a:endParaRPr dirty="0" lang="en-US"/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Content Placeholder 2"/>
          <p:cNvSpPr>
            <a:spLocks noGrp="1"/>
          </p:cNvSpPr>
          <p:nvPr>
            <p:ph idx="1"/>
          </p:nvPr>
        </p:nvSpPr>
        <p:spPr>
          <a:xfrm>
            <a:off x="609600" y="685801"/>
            <a:ext cx="10972800" cy="5440363"/>
          </a:xfrm>
        </p:spPr>
        <p:txBody>
          <a:bodyPr>
            <a:normAutofit/>
          </a:bodyPr>
          <a:p>
            <a:r>
              <a:rPr b="1" dirty="0" lang="en-US" smtClean="0"/>
              <a:t>Don’ts:</a:t>
            </a:r>
          </a:p>
          <a:p>
            <a:r>
              <a:rPr dirty="0" lang="en-US" smtClean="0"/>
              <a:t>Do not panic</a:t>
            </a:r>
          </a:p>
          <a:p>
            <a:r>
              <a:rPr dirty="0" lang="en-US" smtClean="0"/>
              <a:t>Do not spread and/or believe in </a:t>
            </a:r>
            <a:r>
              <a:rPr dirty="0" lang="en-US" err="1" smtClean="0"/>
              <a:t>rumours</a:t>
            </a:r>
            <a:endParaRPr dirty="0" lang="en-US" smtClean="0"/>
          </a:p>
          <a:p>
            <a:r>
              <a:rPr dirty="0" lang="en-US" smtClean="0"/>
              <a:t>Do not go outside</a:t>
            </a:r>
          </a:p>
          <a:p>
            <a:r>
              <a:rPr dirty="0" lang="en-US" smtClean="0"/>
              <a:t>Avoid water from open well/ponds, exposed crops and vegetables</a:t>
            </a:r>
          </a:p>
          <a:p>
            <a:r>
              <a:rPr dirty="0" lang="en-US" smtClean="0"/>
              <a:t>Do not disobey any instruction of the district or civil </a:t>
            </a:r>
            <a:r>
              <a:rPr dirty="0" lang="en-US" err="1" smtClean="0"/>
              <a:t>defence</a:t>
            </a:r>
            <a:r>
              <a:rPr dirty="0" lang="en-US" smtClean="0"/>
              <a:t> authority who are working tirelessly to ensure safety of yourself, your family and property.</a:t>
            </a: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972800" cy="1524000"/>
          </a:xfrm>
        </p:spPr>
        <p:txBody>
          <a:bodyPr>
            <a:normAutofit/>
          </a:bodyPr>
          <a:p>
            <a:r>
              <a:rPr b="1" dirty="0" sz="3600" lang="en-US" smtClean="0"/>
              <a:t>Action taken during or immediately after disaster</a:t>
            </a:r>
            <a:r>
              <a:rPr b="1" dirty="0" sz="4000" lang="en-US" smtClean="0"/>
              <a:t/>
            </a:r>
            <a:br>
              <a:rPr b="1" dirty="0" sz="4000" lang="en-US" smtClean="0"/>
            </a:br>
            <a:r>
              <a:rPr b="1" dirty="0" sz="4000" lang="en-US" smtClean="0"/>
              <a:t>(</a:t>
            </a:r>
            <a:r>
              <a:rPr b="1" dirty="0" sz="3200" lang="en-US" smtClean="0"/>
              <a:t>Crisis management</a:t>
            </a:r>
            <a:r>
              <a:rPr dirty="0" lang="en-US" smtClean="0"/>
              <a:t>)</a:t>
            </a:r>
            <a:endParaRPr dirty="0" lang="en-US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711200" y="2133601"/>
            <a:ext cx="10972800" cy="4525963"/>
          </a:xfrm>
        </p:spPr>
        <p:txBody>
          <a:bodyPr/>
          <a:p>
            <a:r>
              <a:rPr dirty="0" lang="en-US" smtClean="0"/>
              <a:t>Evacuation, search and rescue, saving lives and identification of dead</a:t>
            </a:r>
          </a:p>
          <a:p>
            <a:r>
              <a:rPr dirty="0" lang="en-US" smtClean="0"/>
              <a:t>Meeting basic needs of the survivor, </a:t>
            </a:r>
            <a:r>
              <a:rPr dirty="0" lang="en-US" err="1" smtClean="0"/>
              <a:t>ie</a:t>
            </a:r>
            <a:r>
              <a:rPr dirty="0" lang="en-US" smtClean="0"/>
              <a:t>. Shelter, hospitalization, food and water, personal hygiene, sanitation etc.</a:t>
            </a:r>
          </a:p>
          <a:p>
            <a:r>
              <a:rPr dirty="0" lang="en-US" smtClean="0"/>
              <a:t>Activating public warning systems</a:t>
            </a:r>
          </a:p>
          <a:p>
            <a:r>
              <a:rPr dirty="0" lang="en-US" smtClean="0"/>
              <a:t>Rehabilitation and reconstruction of damaged infrastructure</a:t>
            </a:r>
          </a:p>
          <a:p>
            <a:endParaRPr dirty="0" lang="en-US"/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>
            <a:noAutofit/>
          </a:bodyPr>
          <a:p>
            <a:r>
              <a:rPr b="1" dirty="0" sz="3600" lang="en-US" smtClean="0"/>
              <a:t>Post disaster recovery plans</a:t>
            </a:r>
            <a:endParaRPr b="1" dirty="0" sz="3600" lang="en-US"/>
          </a:p>
        </p:txBody>
      </p:sp>
      <p:sp>
        <p:nvSpPr>
          <p:cNvPr id="1048701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06963"/>
          </a:xfrm>
        </p:spPr>
        <p:txBody>
          <a:bodyPr>
            <a:normAutofit/>
          </a:bodyPr>
          <a:p>
            <a:pPr algn="just"/>
            <a:r>
              <a:rPr dirty="0" lang="en-US"/>
              <a:t>Resilience after a nuclear power plant or other radiation emergency requires response and recovery activities that are appropriately safe, timely, effective, and well organized</a:t>
            </a:r>
            <a:r>
              <a:rPr dirty="0" lang="en-US" smtClean="0"/>
              <a:t>.</a:t>
            </a:r>
            <a:r>
              <a:rPr dirty="0" lang="en-US"/>
              <a:t> </a:t>
            </a:r>
            <a:endParaRPr dirty="0" lang="en-US" smtClean="0"/>
          </a:p>
          <a:p>
            <a:pPr algn="just"/>
            <a:r>
              <a:rPr dirty="0" lang="en-US" smtClean="0"/>
              <a:t>Use of high-level </a:t>
            </a:r>
            <a:r>
              <a:rPr dirty="0" lang="en-US"/>
              <a:t>scientific, medical, communication, and policy </a:t>
            </a:r>
            <a:r>
              <a:rPr dirty="0" lang="en-US" smtClean="0"/>
              <a:t>expertise</a:t>
            </a:r>
          </a:p>
          <a:p>
            <a:pPr algn="just"/>
            <a:r>
              <a:rPr dirty="0" lang="en-US" smtClean="0"/>
              <a:t>Health </a:t>
            </a:r>
            <a:r>
              <a:rPr dirty="0" lang="en-US"/>
              <a:t>and medical issues </a:t>
            </a:r>
            <a:r>
              <a:rPr dirty="0" lang="en-US" smtClean="0"/>
              <a:t>are given </a:t>
            </a:r>
            <a:r>
              <a:rPr dirty="0" lang="en-US"/>
              <a:t>the central </a:t>
            </a:r>
            <a:r>
              <a:rPr dirty="0" lang="en-US" smtClean="0"/>
              <a:t>role. </a:t>
            </a:r>
          </a:p>
          <a:p>
            <a:pPr algn="just"/>
            <a:r>
              <a:rPr dirty="0" lang="en-US" smtClean="0"/>
              <a:t>Restoration of physical, environmental, economic and social stability</a:t>
            </a:r>
          </a:p>
          <a:p>
            <a:r>
              <a:rPr dirty="0" lang="en-US" smtClean="0"/>
              <a:t>Removal and disposal of contaminated material in sealed underwater </a:t>
            </a:r>
            <a:r>
              <a:rPr dirty="0" lang="en-US"/>
              <a:t>cask before </a:t>
            </a:r>
            <a:r>
              <a:rPr dirty="0" lang="en-US" smtClean="0"/>
              <a:t>transporting </a:t>
            </a:r>
            <a:r>
              <a:rPr dirty="0" lang="en-US"/>
              <a:t>the containers to a storage building.</a:t>
            </a:r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11200" y="457200"/>
            <a:ext cx="10284720" cy="5791200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32568" b="17191"/>
          <a:stretch>
            <a:fillRect/>
          </a:stretch>
        </p:blipFill>
        <p:spPr>
          <a:xfrm>
            <a:off x="1438433" y="2968274"/>
            <a:ext cx="7340652" cy="3889726"/>
          </a:xfrm>
          <a:prstGeom prst="rect"/>
        </p:spPr>
      </p:pic>
      <p:sp>
        <p:nvSpPr>
          <p:cNvPr id="1048603" name="TextBox 4"/>
          <p:cNvSpPr txBox="1"/>
          <p:nvPr/>
        </p:nvSpPr>
        <p:spPr>
          <a:xfrm>
            <a:off x="595223" y="577971"/>
            <a:ext cx="9514935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                            </a:t>
            </a:r>
            <a:r>
              <a:rPr dirty="0" sz="3600" lang="en-US" smtClean="0">
                <a:solidFill>
                  <a:srgbClr val="FF0000"/>
                </a:solidFill>
              </a:rPr>
              <a:t>Radioactive  Pollution</a:t>
            </a:r>
            <a:endParaRPr dirty="0" sz="3600" lang="en-US">
              <a:solidFill>
                <a:srgbClr val="FF0000"/>
              </a:solidFill>
            </a:endParaRPr>
          </a:p>
        </p:txBody>
      </p:sp>
      <p:sp>
        <p:nvSpPr>
          <p:cNvPr id="1048604" name="TextBox 5"/>
          <p:cNvSpPr txBox="1"/>
          <p:nvPr/>
        </p:nvSpPr>
        <p:spPr>
          <a:xfrm>
            <a:off x="1811547" y="1457871"/>
            <a:ext cx="6866628" cy="13487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en-US" smtClean="0"/>
              <a:t>It is a invisible energy of wave (radiation) or particles pollute air and water; example </a:t>
            </a:r>
            <a:r>
              <a:rPr dirty="0" sz="2800" lang="en-US" err="1" smtClean="0"/>
              <a:t>alfa</a:t>
            </a:r>
            <a:r>
              <a:rPr dirty="0" sz="2800" lang="en-US" smtClean="0"/>
              <a:t>, beta, </a:t>
            </a:r>
            <a:r>
              <a:rPr dirty="0" sz="2800" lang="en-US" err="1" smtClean="0"/>
              <a:t>gama</a:t>
            </a:r>
            <a:r>
              <a:rPr dirty="0" sz="2800" lang="en-US" smtClean="0"/>
              <a:t> particle</a:t>
            </a:r>
            <a:endParaRPr dirty="0" sz="2800"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Rectangle 1"/>
          <p:cNvSpPr/>
          <p:nvPr/>
        </p:nvSpPr>
        <p:spPr>
          <a:xfrm>
            <a:off x="609600" y="838200"/>
            <a:ext cx="11074400" cy="1077218"/>
          </a:xfrm>
          <a:prstGeom prst="rect"/>
        </p:spPr>
        <p:txBody>
          <a:bodyPr wrap="square">
            <a:spAutoFit/>
          </a:bodyPr>
          <a:p>
            <a:r>
              <a:rPr b="1" dirty="0" sz="3200" lang="en-US"/>
              <a:t>International Day for the Total Elimination of Nuclear Weapons: 5 worst nuclear disasters</a:t>
            </a:r>
            <a:endParaRPr dirty="0" sz="3200" lang="en-US"/>
          </a:p>
        </p:txBody>
      </p:sp>
      <p:sp>
        <p:nvSpPr>
          <p:cNvPr id="1048706" name="Rectangle 2"/>
          <p:cNvSpPr/>
          <p:nvPr/>
        </p:nvSpPr>
        <p:spPr>
          <a:xfrm>
            <a:off x="609600" y="1997839"/>
            <a:ext cx="11176000" cy="3970318"/>
          </a:xfrm>
          <a:prstGeom prst="rect"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dirty="0" sz="2400" lang="en-US"/>
              <a:t>Nuclear weapons have destroyed more than any other man-made disaster. The International Day for the Total Elimination of Nuclear Weapons is celebrated every year on </a:t>
            </a:r>
            <a:r>
              <a:rPr b="1" dirty="0" sz="2400" lang="en-US">
                <a:solidFill>
                  <a:srgbClr val="FF0000"/>
                </a:solidFill>
              </a:rPr>
              <a:t>September 26 </a:t>
            </a:r>
            <a:r>
              <a:rPr dirty="0" sz="2400" lang="en-US">
                <a:solidFill>
                  <a:srgbClr val="FF0000"/>
                </a:solidFill>
              </a:rPr>
              <a:t>to </a:t>
            </a:r>
            <a:r>
              <a:rPr dirty="0" sz="2400" lang="en-US"/>
              <a:t>bring to attention what disasters nuclear weapons are capable of.</a:t>
            </a:r>
          </a:p>
          <a:p>
            <a:pPr algn="just">
              <a:lnSpc>
                <a:spcPct val="150000"/>
              </a:lnSpc>
            </a:pPr>
            <a:r>
              <a:rPr dirty="0" sz="2400" lang="en-US"/>
              <a:t>Most of us only know of the nuclear bombings at Hiroshima and Nagasaki during World War II and the devastating humanitarian consequences of the use of nuclear weapons.</a:t>
            </a:r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Rectangle 1"/>
          <p:cNvSpPr/>
          <p:nvPr/>
        </p:nvSpPr>
        <p:spPr>
          <a:xfrm>
            <a:off x="609600" y="381001"/>
            <a:ext cx="11277600" cy="4401205"/>
          </a:xfrm>
          <a:prstGeom prst="rect"/>
        </p:spPr>
        <p:txBody>
          <a:bodyPr wrap="square">
            <a:spAutoFit/>
          </a:bodyPr>
          <a:p>
            <a:r>
              <a:rPr b="1" dirty="0" sz="2800" lang="en-US" smtClean="0"/>
              <a:t>Let us </a:t>
            </a:r>
            <a:r>
              <a:rPr b="1" dirty="0" sz="2800" lang="en-US"/>
              <a:t>know about the five worst nuclear disasters in the history of mankind</a:t>
            </a:r>
            <a:r>
              <a:rPr b="1" dirty="0" sz="2800" lang="en-US" smtClean="0"/>
              <a:t>:</a:t>
            </a:r>
          </a:p>
          <a:p>
            <a:endParaRPr b="1" dirty="0" sz="2800" lang="en-US" smtClean="0"/>
          </a:p>
          <a:p>
            <a:r>
              <a:rPr b="1" dirty="0" sz="2800" lang="en-US" smtClean="0"/>
              <a:t>1. </a:t>
            </a:r>
            <a:r>
              <a:rPr b="1" dirty="0" sz="2800" lang="en-US"/>
              <a:t>Hiroshima and Nagasaki:</a:t>
            </a:r>
            <a:endParaRPr dirty="0" sz="2800" lang="en-US"/>
          </a:p>
          <a:p>
            <a:r>
              <a:rPr dirty="0" sz="2800" lang="en-US"/>
              <a:t>Two nuclear weapons have been exploded </a:t>
            </a:r>
            <a:r>
              <a:rPr dirty="0" sz="2800" lang="en-US" smtClean="0"/>
              <a:t>by </a:t>
            </a:r>
            <a:r>
              <a:rPr dirty="0" sz="2800" lang="en-US"/>
              <a:t>the United States during the World War </a:t>
            </a:r>
            <a:r>
              <a:rPr dirty="0" sz="2800" lang="en-US" smtClean="0"/>
              <a:t>II, 1945.</a:t>
            </a:r>
            <a:endParaRPr dirty="0" sz="2800" lang="en-US"/>
          </a:p>
          <a:p>
            <a:r>
              <a:rPr dirty="0" sz="2800" lang="en-US" smtClean="0"/>
              <a:t>The </a:t>
            </a:r>
            <a:r>
              <a:rPr dirty="0" sz="2800" lang="en-US"/>
              <a:t>first event occurred on the morning of </a:t>
            </a:r>
            <a:r>
              <a:rPr b="1" dirty="0" sz="2800" lang="en-US"/>
              <a:t>August 6, 1945</a:t>
            </a:r>
            <a:r>
              <a:rPr dirty="0" sz="2800" lang="en-US"/>
              <a:t>, </a:t>
            </a:r>
            <a:r>
              <a:rPr dirty="0" sz="2800" lang="en-US" smtClean="0"/>
              <a:t>on the </a:t>
            </a:r>
            <a:r>
              <a:rPr dirty="0" sz="2800" lang="en-US"/>
              <a:t>Japanese city of Hiroshima.</a:t>
            </a:r>
          </a:p>
          <a:p>
            <a:r>
              <a:rPr dirty="0" sz="2800" lang="en-US"/>
              <a:t>The second event occurred three days later </a:t>
            </a:r>
            <a:r>
              <a:rPr dirty="0" sz="2800" lang="en-US" smtClean="0"/>
              <a:t>on the </a:t>
            </a:r>
            <a:r>
              <a:rPr dirty="0" sz="2800" lang="en-US"/>
              <a:t>city of Nagasaki.</a:t>
            </a:r>
          </a:p>
          <a:p>
            <a:endParaRPr dirty="0" sz="2800" lang="en-US"/>
          </a:p>
        </p:txBody>
      </p:sp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Rectangle 1"/>
          <p:cNvSpPr/>
          <p:nvPr/>
        </p:nvSpPr>
        <p:spPr>
          <a:xfrm>
            <a:off x="609600" y="381000"/>
            <a:ext cx="11277600" cy="6124754"/>
          </a:xfrm>
          <a:prstGeom prst="rect"/>
        </p:spPr>
        <p:txBody>
          <a:bodyPr wrap="square">
            <a:spAutoFit/>
          </a:bodyPr>
          <a:p>
            <a:endParaRPr b="1" dirty="0" sz="2800" lang="en-US"/>
          </a:p>
          <a:p>
            <a:r>
              <a:rPr b="1" dirty="0" sz="2800" lang="en-US"/>
              <a:t>2</a:t>
            </a:r>
            <a:r>
              <a:rPr b="1" dirty="0" sz="2800" lang="en-US" smtClean="0"/>
              <a:t>. Chernobyl:</a:t>
            </a:r>
            <a:endParaRPr dirty="0" sz="2800" lang="en-US"/>
          </a:p>
          <a:p>
            <a:r>
              <a:rPr dirty="0" sz="2800" lang="en-US"/>
              <a:t>The worst nuclear accident in history, </a:t>
            </a:r>
            <a:r>
              <a:rPr dirty="0" sz="2800" lang="en-US" smtClean="0"/>
              <a:t>that </a:t>
            </a:r>
            <a:r>
              <a:rPr dirty="0" sz="2800" lang="en-US"/>
              <a:t>occurred on </a:t>
            </a:r>
            <a:r>
              <a:rPr b="1" dirty="0" sz="2800" lang="en-US"/>
              <a:t>April 26, 1986 </a:t>
            </a:r>
            <a:r>
              <a:rPr dirty="0" sz="2800" lang="en-US"/>
              <a:t>at the Chernobyl Nuclear Power Plant in </a:t>
            </a:r>
            <a:r>
              <a:rPr dirty="0" sz="2800" lang="en-US" smtClean="0"/>
              <a:t>Ukraine</a:t>
            </a:r>
            <a:r>
              <a:rPr b="1" dirty="0" sz="2800" lang="en-US" smtClean="0"/>
              <a:t>. </a:t>
            </a:r>
          </a:p>
          <a:p>
            <a:r>
              <a:rPr b="1" dirty="0" sz="2800" lang="en-US" smtClean="0"/>
              <a:t>3. Fukushima:</a:t>
            </a:r>
            <a:endParaRPr dirty="0" sz="2800" lang="en-US"/>
          </a:p>
          <a:p>
            <a:r>
              <a:rPr dirty="0" sz="2800" lang="en-US"/>
              <a:t>The nuclear disaster at the Fukushima Nuclear Power Plant began on </a:t>
            </a:r>
            <a:r>
              <a:rPr b="1" dirty="0" sz="2800" lang="en-US"/>
              <a:t>March 11, 2011 </a:t>
            </a:r>
            <a:r>
              <a:rPr dirty="0" sz="2800" lang="en-US"/>
              <a:t>and resulted in a meltdown of three of the plant's six nuclear reactors</a:t>
            </a:r>
            <a:r>
              <a:rPr dirty="0" sz="2800" lang="en-US" smtClean="0"/>
              <a:t>.</a:t>
            </a:r>
          </a:p>
          <a:p>
            <a:r>
              <a:rPr b="1" dirty="0" sz="2800" lang="en-US"/>
              <a:t>4</a:t>
            </a:r>
            <a:r>
              <a:rPr b="1" dirty="0" sz="2800" lang="en-US" smtClean="0"/>
              <a:t>. </a:t>
            </a:r>
            <a:r>
              <a:rPr b="1" dirty="0" sz="2800" lang="en-US"/>
              <a:t>Three Mile Island:</a:t>
            </a:r>
            <a:endParaRPr dirty="0" sz="2800" lang="en-US"/>
          </a:p>
          <a:p>
            <a:r>
              <a:rPr dirty="0" sz="2800" lang="en-US"/>
              <a:t>The Three Mile Island accident was a partial nuclear meltdown that occurred on </a:t>
            </a:r>
            <a:r>
              <a:rPr b="1" dirty="0" sz="2800" lang="en-US"/>
              <a:t>March 28, 1979 </a:t>
            </a:r>
            <a:r>
              <a:rPr dirty="0" sz="2800" lang="en-US"/>
              <a:t>in one of the two Three Mile Island nuclear reactors in Dauphin County, Pennsylvania, United States.</a:t>
            </a:r>
          </a:p>
          <a:p>
            <a:endParaRPr dirty="0" sz="2800" lang="en-US"/>
          </a:p>
          <a:p>
            <a:endParaRPr dirty="0" sz="2800" lang="en-US"/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1"/>
          <p:cNvSpPr/>
          <p:nvPr/>
        </p:nvSpPr>
        <p:spPr>
          <a:xfrm>
            <a:off x="711200" y="533401"/>
            <a:ext cx="11074400" cy="4093428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3200" lang="en-US" smtClean="0"/>
              <a:t>The first Nuclear test in India</a:t>
            </a:r>
          </a:p>
          <a:p>
            <a:endParaRPr dirty="0" lang="en-US"/>
          </a:p>
          <a:p>
            <a:pPr algn="just">
              <a:lnSpc>
                <a:spcPct val="150000"/>
              </a:lnSpc>
            </a:pPr>
            <a:r>
              <a:rPr b="1" dirty="0" sz="2800" lang="en-US" smtClean="0"/>
              <a:t>Smiling </a:t>
            </a:r>
            <a:r>
              <a:rPr b="1" dirty="0" sz="2800" lang="en-US"/>
              <a:t>Buddha </a:t>
            </a:r>
            <a:r>
              <a:rPr dirty="0" sz="2800" lang="en-US" smtClean="0"/>
              <a:t>(</a:t>
            </a:r>
            <a:r>
              <a:rPr dirty="0" sz="2800" lang="en-US" err="1" smtClean="0"/>
              <a:t>Pokhran</a:t>
            </a:r>
            <a:r>
              <a:rPr dirty="0" sz="2800" lang="en-US" smtClean="0"/>
              <a:t>-I</a:t>
            </a:r>
            <a:r>
              <a:rPr dirty="0" sz="2800" lang="en-US"/>
              <a:t>) was the assigned code name of India's first successful nuclear bomb test on </a:t>
            </a:r>
            <a:r>
              <a:rPr b="1" dirty="0" sz="2800" lang="en-US"/>
              <a:t>18 May 1974</a:t>
            </a:r>
            <a:r>
              <a:rPr dirty="0" sz="2800" lang="en-US"/>
              <a:t>. The bomb was detonated on the army base </a:t>
            </a:r>
            <a:r>
              <a:rPr b="1" dirty="0" sz="2800" lang="en-US" err="1"/>
              <a:t>Pokhran</a:t>
            </a:r>
            <a:r>
              <a:rPr b="1" dirty="0" sz="2800" lang="en-US"/>
              <a:t> Test Range </a:t>
            </a:r>
            <a:r>
              <a:rPr dirty="0" sz="2800" lang="en-US"/>
              <a:t>(PTR), in Rajasthan, by the Indian Army under the supervision of several key Indian generals.</a:t>
            </a:r>
          </a:p>
        </p:txBody>
      </p:sp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22547" b="10021"/>
          <a:stretch>
            <a:fillRect/>
          </a:stretch>
        </p:blipFill>
        <p:spPr>
          <a:xfrm>
            <a:off x="1109806" y="1216325"/>
            <a:ext cx="9769355" cy="4597879"/>
          </a:xfrm>
          <a:prstGeom prst="rect"/>
        </p:spPr>
      </p:pic>
      <p:sp>
        <p:nvSpPr>
          <p:cNvPr id="1048710" name="TextBox 3"/>
          <p:cNvSpPr txBox="1"/>
          <p:nvPr/>
        </p:nvSpPr>
        <p:spPr>
          <a:xfrm>
            <a:off x="500332" y="543464"/>
            <a:ext cx="10489721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600" lang="en-US" smtClean="0">
                <a:solidFill>
                  <a:srgbClr val="FF0000"/>
                </a:solidFill>
              </a:rPr>
              <a:t>Conclusion</a:t>
            </a:r>
            <a:endParaRPr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2" descr="http://www.msnava.com/wp-content/uploads/2012/11/866730_thank_you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/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048719" name="Rectangle 1"/>
          <p:cNvSpPr/>
          <p:nvPr/>
        </p:nvSpPr>
        <p:spPr>
          <a:xfrm>
            <a:off x="4231226" y="3244334"/>
            <a:ext cx="3729547" cy="369332"/>
          </a:xfrm>
          <a:prstGeom prst="rect"/>
        </p:spPr>
        <p:txBody>
          <a:bodyPr wrap="none">
            <a:spAutoFit/>
          </a:bodyPr>
          <a:p>
            <a:r>
              <a:rPr dirty="0" lang="en-US"/>
              <a:t>Prepared by; </a:t>
            </a:r>
            <a:r>
              <a:rPr dirty="0" lang="en-US" err="1"/>
              <a:t>Dr</a:t>
            </a:r>
            <a:r>
              <a:rPr dirty="0" lang="en-US"/>
              <a:t>  </a:t>
            </a:r>
            <a:r>
              <a:rPr dirty="0" lang="en-US" err="1"/>
              <a:t>Naresh</a:t>
            </a:r>
            <a:r>
              <a:rPr dirty="0" lang="en-US"/>
              <a:t> Kumar </a:t>
            </a:r>
            <a:r>
              <a:rPr dirty="0" lang="en-US" err="1"/>
              <a:t>Sahoo</a:t>
            </a:r>
            <a:endParaRPr dirty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2757" t="28468" r="3504"/>
          <a:stretch>
            <a:fillRect/>
          </a:stretch>
        </p:blipFill>
        <p:spPr>
          <a:xfrm>
            <a:off x="0" y="1268083"/>
            <a:ext cx="9023230" cy="5505987"/>
          </a:xfrm>
          <a:prstGeom prst="rect"/>
        </p:spPr>
      </p:pic>
      <p:pic>
        <p:nvPicPr>
          <p:cNvPr id="209715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43260" t="62630" r="13166"/>
          <a:stretch>
            <a:fillRect/>
          </a:stretch>
        </p:blipFill>
        <p:spPr>
          <a:xfrm>
            <a:off x="451688" y="4445270"/>
            <a:ext cx="2647863" cy="1704913"/>
          </a:xfrm>
          <a:prstGeom prst="rect"/>
        </p:spPr>
      </p:pic>
      <p:pic>
        <p:nvPicPr>
          <p:cNvPr id="2097158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43260" t="10021" r="5643" b="47599"/>
          <a:stretch>
            <a:fillRect/>
          </a:stretch>
        </p:blipFill>
        <p:spPr>
          <a:xfrm>
            <a:off x="9376568" y="4917056"/>
            <a:ext cx="2631401" cy="1638571"/>
          </a:xfrm>
          <a:prstGeom prst="rect"/>
        </p:spPr>
      </p:pic>
      <p:sp>
        <p:nvSpPr>
          <p:cNvPr id="1048605" name="Rectangle 7"/>
          <p:cNvSpPr/>
          <p:nvPr/>
        </p:nvSpPr>
        <p:spPr>
          <a:xfrm>
            <a:off x="0" y="337232"/>
            <a:ext cx="7427343" cy="646331"/>
          </a:xfrm>
          <a:prstGeom prst="rect"/>
        </p:spPr>
        <p:txBody>
          <a:bodyPr wrap="square">
            <a:spAutoFit/>
          </a:bodyPr>
          <a:p>
            <a:pPr indent="-285750" marL="285750"/>
            <a:r>
              <a:rPr b="1" dirty="0" sz="3600" lang="en-US" smtClean="0">
                <a:solidFill>
                  <a:srgbClr val="FF0000"/>
                </a:solidFill>
              </a:rPr>
              <a:t>Sources of nuclear pollution</a:t>
            </a:r>
            <a:endParaRPr b="1" dirty="0" sz="3600" lang="en-US">
              <a:solidFill>
                <a:srgbClr val="FF0000"/>
              </a:solidFill>
            </a:endParaRPr>
          </a:p>
        </p:txBody>
      </p:sp>
      <p:pic>
        <p:nvPicPr>
          <p:cNvPr id="2097159" name="Picture 1026" descr="fs10rados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7281598" y="0"/>
            <a:ext cx="4910402" cy="2300589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606" name="Text Box 1028"/>
          <p:cNvSpPr txBox="1">
            <a:spLocks noChangeArrowheads="1"/>
          </p:cNvSpPr>
          <p:nvPr/>
        </p:nvSpPr>
        <p:spPr bwMode="auto">
          <a:xfrm>
            <a:off x="9169879" y="2363818"/>
            <a:ext cx="2754702" cy="2431435"/>
          </a:xfrm>
          <a:prstGeom prst="rect"/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eaLnBrk="0" hangingPunct="0">
              <a:buFontTx/>
              <a:buChar char="•"/>
            </a:pPr>
            <a:r>
              <a:rPr dirty="0" sz="2400" lang="en-US">
                <a:ea typeface="ＭＳ Ｐゴシック" charset="-128"/>
              </a:rPr>
              <a:t> </a:t>
            </a:r>
            <a:r>
              <a:rPr b="1" dirty="0" sz="1600" lang="en-US">
                <a:ea typeface="ＭＳ Ｐゴシック" charset="-128"/>
              </a:rPr>
              <a:t>Natural sources (81%)</a:t>
            </a:r>
            <a:r>
              <a:rPr dirty="0" sz="1600" lang="en-US">
                <a:ea typeface="ＭＳ Ｐゴシック" charset="-128"/>
              </a:rPr>
              <a:t> include radon (55%), external (cosmic, terrestrial), and internal (K-40, C-14, etc.)</a:t>
            </a:r>
          </a:p>
          <a:p>
            <a:pPr eaLnBrk="0" hangingPunct="0">
              <a:buFontTx/>
              <a:buChar char="•"/>
            </a:pPr>
            <a:r>
              <a:rPr dirty="0" sz="1600" lang="en-US">
                <a:ea typeface="ＭＳ Ｐゴシック" charset="-128"/>
              </a:rPr>
              <a:t> </a:t>
            </a:r>
            <a:r>
              <a:rPr b="1" dirty="0" sz="1600" lang="en-US">
                <a:ea typeface="ＭＳ Ｐゴシック" charset="-128"/>
              </a:rPr>
              <a:t>Man-made sources (19%)</a:t>
            </a:r>
            <a:r>
              <a:rPr dirty="0" sz="1600" lang="en-US">
                <a:ea typeface="ＭＳ Ｐゴシック" charset="-128"/>
              </a:rPr>
              <a:t> include medical (diagnostic x-rays- 11%, nuclear medicine- 4%), </a:t>
            </a:r>
            <a:endParaRPr dirty="0" sz="1600" lang="en-US">
              <a:solidFill>
                <a:srgbClr val="00B05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>
            <a:normAutofit/>
          </a:bodyPr>
          <a:p>
            <a:r>
              <a:rPr b="1" dirty="0" lang="en-US" smtClean="0">
                <a:solidFill>
                  <a:srgbClr val="FF00FF"/>
                </a:solidFill>
              </a:rPr>
              <a:t>Causes of Nuclear disaster</a:t>
            </a:r>
            <a:endParaRPr b="1" dirty="0" lang="en-US">
              <a:solidFill>
                <a:srgbClr val="FF00FF"/>
              </a:solidFill>
            </a:endParaRPr>
          </a:p>
        </p:txBody>
      </p:sp>
      <p:sp>
        <p:nvSpPr>
          <p:cNvPr id="1048608" name="Content Placeholder 2"/>
          <p:cNvSpPr>
            <a:spLocks noGrp="1"/>
          </p:cNvSpPr>
          <p:nvPr>
            <p:ph idx="1"/>
          </p:nvPr>
        </p:nvSpPr>
        <p:spPr>
          <a:xfrm>
            <a:off x="406400" y="1189037"/>
            <a:ext cx="12293600" cy="4525963"/>
          </a:xfrm>
        </p:spPr>
        <p:txBody>
          <a:bodyPr/>
          <a:p>
            <a:r>
              <a:rPr dirty="0" lang="en-US" smtClean="0"/>
              <a:t>Nuclear power plant accidents</a:t>
            </a:r>
          </a:p>
          <a:p>
            <a:r>
              <a:rPr dirty="0" lang="en-US" smtClean="0"/>
              <a:t>Nuclear reactor attacks</a:t>
            </a:r>
          </a:p>
          <a:p>
            <a:r>
              <a:rPr dirty="0" lang="en-US" smtClean="0"/>
              <a:t>Trafficking and thefts</a:t>
            </a:r>
          </a:p>
          <a:p>
            <a:r>
              <a:rPr dirty="0" lang="en-US" smtClean="0"/>
              <a:t>Worldwide nuclear weapon testing</a:t>
            </a:r>
          </a:p>
          <a:p>
            <a:r>
              <a:rPr b="1" dirty="0" lang="en-US" smtClean="0"/>
              <a:t>Political issues </a:t>
            </a:r>
            <a:r>
              <a:rPr dirty="0" lang="en-US" smtClean="0"/>
              <a:t>like war, nuclear power aspirations, </a:t>
            </a:r>
          </a:p>
          <a:p>
            <a:r>
              <a:rPr dirty="0" lang="en-US" smtClean="0"/>
              <a:t>fight between countries to become super power</a:t>
            </a:r>
          </a:p>
          <a:p>
            <a:endParaRPr dirty="0" lang="en-US" smtClean="0"/>
          </a:p>
          <a:p>
            <a:endParaRPr dirty="0" lang="en-US"/>
          </a:p>
        </p:txBody>
      </p:sp>
      <p:sp>
        <p:nvSpPr>
          <p:cNvPr id="1048609" name="Rectangle 3"/>
          <p:cNvSpPr/>
          <p:nvPr/>
        </p:nvSpPr>
        <p:spPr>
          <a:xfrm>
            <a:off x="304800" y="5029201"/>
            <a:ext cx="11074400" cy="954107"/>
          </a:xfrm>
          <a:prstGeom prst="rect"/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just"/>
            <a:r>
              <a:rPr dirty="0" sz="2800" lang="en-US" smtClean="0"/>
              <a:t> Example: disaster events such as Hiroshima nuclear explosion, Syrian civil war, growing militarization of oceans and outer space</a:t>
            </a:r>
            <a:r>
              <a:rPr dirty="0" sz="2400" lang="en-US" smtClean="0"/>
              <a:t>.</a:t>
            </a:r>
            <a:endParaRPr dirty="0" sz="2400" lang="en-US"/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>
            <a:normAutofit/>
          </a:bodyPr>
          <a:p>
            <a:r>
              <a:rPr b="1" dirty="0" lang="en-US" smtClean="0">
                <a:solidFill>
                  <a:srgbClr val="FF0000"/>
                </a:solidFill>
              </a:rPr>
              <a:t>Categories of nuclear accidents</a:t>
            </a:r>
            <a:endParaRPr b="1" dirty="0" lang="en-US">
              <a:solidFill>
                <a:srgbClr val="FF0000"/>
              </a:solidFill>
            </a:endParaRPr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 smtClean="0"/>
              <a:t>Nuclear reactor meltdown</a:t>
            </a:r>
          </a:p>
          <a:p>
            <a:r>
              <a:rPr dirty="0" lang="en-US" smtClean="0"/>
              <a:t>Criticality accidents</a:t>
            </a:r>
          </a:p>
          <a:p>
            <a:r>
              <a:rPr dirty="0" lang="en-US" smtClean="0"/>
              <a:t>Decay heat</a:t>
            </a:r>
          </a:p>
          <a:p>
            <a:r>
              <a:rPr dirty="0" lang="en-US" smtClean="0"/>
              <a:t>Transport</a:t>
            </a:r>
          </a:p>
          <a:p>
            <a:r>
              <a:rPr dirty="0" lang="en-US" smtClean="0"/>
              <a:t>Equipment failure</a:t>
            </a:r>
          </a:p>
          <a:p>
            <a:r>
              <a:rPr dirty="0" lang="en-US" smtClean="0"/>
              <a:t>Human error</a:t>
            </a:r>
          </a:p>
          <a:p>
            <a:r>
              <a:rPr dirty="0" lang="en-US" smtClean="0"/>
              <a:t>Lost source</a:t>
            </a:r>
            <a:endParaRPr dirty="0" lang="en-US"/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ctrTitle"/>
          </p:nvPr>
        </p:nvSpPr>
        <p:spPr>
          <a:xfrm>
            <a:off x="914400" y="1219200"/>
            <a:ext cx="10363200" cy="4800600"/>
          </a:xfrm>
        </p:spPr>
        <p:txBody>
          <a:bodyPr>
            <a:normAutofit/>
          </a:bodyPr>
          <a:p>
            <a:pPr algn="just"/>
            <a:r>
              <a:rPr b="1"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Nuclear disaster </a:t>
            </a:r>
            <a:r>
              <a:rPr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is due to meltdown of nuclear reactor plant and release of massive amount of radiation and radioactive materials into the                     environment       .</a:t>
            </a:r>
            <a:br>
              <a:rPr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dirty="0" sz="3200"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dirty="0" sz="3200" lang="en-US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dirty="0" sz="3200"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It is a type of  explosion deriving its force from  nuclear reactions- </a:t>
            </a:r>
            <a:r>
              <a:rPr b="1" dirty="0" sz="3200"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fission and fusion</a:t>
            </a:r>
            <a:br>
              <a:rPr b="1" dirty="0" sz="3200" lang="en-US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.</a:t>
            </a:r>
            <a:br>
              <a:rPr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dirty="0" sz="3200" lang="en-US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It may be due to human error, system failure, earthquake, cyclone, flood etc.</a:t>
            </a:r>
            <a:endParaRPr dirty="0" sz="3200"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13" name="Subtitle 2"/>
          <p:cNvSpPr>
            <a:spLocks noGrp="1"/>
          </p:cNvSpPr>
          <p:nvPr>
            <p:ph type="subTitle" idx="1"/>
          </p:nvPr>
        </p:nvSpPr>
        <p:spPr>
          <a:xfrm>
            <a:off x="3251200" y="228600"/>
            <a:ext cx="4775200" cy="685800"/>
          </a:xfrm>
        </p:spPr>
        <p:txBody>
          <a:bodyPr>
            <a:noAutofit/>
          </a:bodyPr>
          <a:p>
            <a:pPr algn="just"/>
            <a:r>
              <a:rPr b="1" dirty="0" sz="3600" lang="en-US" smtClean="0">
                <a:solidFill>
                  <a:srgbClr val="FF0000"/>
                </a:solidFill>
              </a:rPr>
              <a:t>Nuclear reactions</a:t>
            </a:r>
            <a:endParaRPr b="1" dirty="0" sz="36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>
          <a:xfrm>
            <a:off x="402566" y="0"/>
            <a:ext cx="10972800" cy="1143000"/>
          </a:xfrm>
        </p:spPr>
        <p:txBody>
          <a:bodyPr>
            <a:normAutofit/>
          </a:bodyPr>
          <a:p>
            <a:pPr algn="ctr"/>
            <a:r>
              <a:rPr b="1" dirty="0" lang="en-US" smtClean="0">
                <a:solidFill>
                  <a:srgbClr val="FF0000"/>
                </a:solidFill>
              </a:rPr>
              <a:t>Nuclear energy</a:t>
            </a:r>
            <a:endParaRPr dirty="0" lang="en-US">
              <a:solidFill>
                <a:srgbClr val="FF0000"/>
              </a:solidFill>
            </a:endParaRPr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11383264" cy="4495800"/>
          </a:xfrm>
        </p:spPr>
        <p:txBody>
          <a:bodyPr>
            <a:normAutofit/>
          </a:bodyPr>
          <a:p>
            <a:r>
              <a:rPr dirty="0" sz="2400" lang="en-US" smtClean="0"/>
              <a:t>Nuclear energy is known for its high destructive power as evidenced from nuclear weapons. </a:t>
            </a:r>
          </a:p>
        </p:txBody>
      </p:sp>
      <p:pic>
        <p:nvPicPr>
          <p:cNvPr id="209716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 l="3026" t="3333" r="3026" b="21667"/>
          <a:stretch>
            <a:fillRect/>
          </a:stretch>
        </p:blipFill>
        <p:spPr bwMode="auto">
          <a:xfrm>
            <a:off x="5426015" y="2438401"/>
            <a:ext cx="5986732" cy="396241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619" name="TextBox 4"/>
          <p:cNvSpPr txBox="1"/>
          <p:nvPr/>
        </p:nvSpPr>
        <p:spPr>
          <a:xfrm>
            <a:off x="0" y="2590801"/>
            <a:ext cx="5181600" cy="1754326"/>
          </a:xfrm>
          <a:prstGeom prst="rect"/>
          <a:solidFill>
            <a:schemeClr val="accent3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just" indent="-400050" marL="400050"/>
            <a:r>
              <a:rPr b="1" dirty="0" lang="en-US" smtClean="0"/>
              <a:t>Nuclear Fission</a:t>
            </a:r>
            <a:r>
              <a:rPr dirty="0" lang="en-US" smtClean="0"/>
              <a:t>:</a:t>
            </a:r>
            <a:r>
              <a:rPr altLang="en-US" dirty="0" lang="en-US" smtClean="0"/>
              <a:t> In this example, a stray neutron strikes an atom of U235.  It absorbs the neutron and becomes an unstable atom of U-236. It then undergoes fission. These neutrons  can strike other U-235 atoms to initiate their fission</a:t>
            </a:r>
            <a:endParaRPr dirty="0" lang="en-US"/>
          </a:p>
        </p:txBody>
      </p:sp>
      <p:pic>
        <p:nvPicPr>
          <p:cNvPr id="209716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 l="7566" t="78333" r="7566"/>
          <a:stretch>
            <a:fillRect/>
          </a:stretch>
        </p:blipFill>
        <p:spPr bwMode="auto">
          <a:xfrm>
            <a:off x="1" y="4953001"/>
            <a:ext cx="5697937" cy="99057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7162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 b="19048"/>
          <a:stretch>
            <a:fillRect/>
          </a:stretch>
        </p:blipFill>
        <p:spPr bwMode="auto">
          <a:xfrm>
            <a:off x="711201" y="5943600"/>
            <a:ext cx="7213599" cy="367404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620" name="Rectangle 7"/>
          <p:cNvSpPr/>
          <p:nvPr/>
        </p:nvSpPr>
        <p:spPr>
          <a:xfrm>
            <a:off x="633562" y="1072400"/>
            <a:ext cx="2481770" cy="461665"/>
          </a:xfrm>
          <a:prstGeom prst="rect"/>
        </p:spPr>
        <p:txBody>
          <a:bodyPr wrap="none">
            <a:spAutoFit/>
          </a:bodyPr>
          <a:p>
            <a:r>
              <a:rPr b="1" dirty="0" sz="2400" lang="en-US" smtClean="0">
                <a:solidFill>
                  <a:srgbClr val="FF0000"/>
                </a:solidFill>
              </a:rPr>
              <a:t>Nuclear Fission:</a:t>
            </a:r>
            <a:endParaRPr dirty="0" sz="2400" lang="en-US"/>
          </a:p>
        </p:txBody>
      </p:sp>
    </p:spTree>
  </p:cSld>
  <p:clrMapOvr>
    <a:masterClrMapping/>
  </p:clrMapOvr>
</p:sld>
</file>

<file path=ppt/theme/_rels/them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Flow">
  <a:themeElements>
    <a:clrScheme name="Flow">
      <a:dk1>
        <a:sysClr lastClr="000000" val="windowText"/>
      </a:dk1>
      <a:lt1>
        <a:sysClr lastClr="FFFFFF" val="window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dir="tl" rig="glow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algn="tl" flip="none" sx="65000" sy="65000" tx="0" ty="0"/>
        </a:blip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dibyasingh rajput</dc:creator>
  <cp:lastModifiedBy>ITER</cp:lastModifiedBy>
  <dcterms:created xsi:type="dcterms:W3CDTF">2020-03-31T19:53:16Z</dcterms:created>
  <dcterms:modified xsi:type="dcterms:W3CDTF">2025-10-24T09:55:03Z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1d6236b616ed4804b937306a911a8c87</vt:lpwstr>
  </property>
</Properties>
</file>